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竜平 幸坂" userId="c107ffc6d33beb52" providerId="LiveId" clId="{2B746456-70D2-41B2-88E9-7C016B0F6917}"/>
    <pc:docChg chg="modSld">
      <pc:chgData name="竜平 幸坂" userId="c107ffc6d33beb52" providerId="LiveId" clId="{2B746456-70D2-41B2-88E9-7C016B0F6917}" dt="2024-07-22T01:21:28.425" v="43" actId="20577"/>
      <pc:docMkLst>
        <pc:docMk/>
      </pc:docMkLst>
      <pc:sldChg chg="modSp mod">
        <pc:chgData name="竜平 幸坂" userId="c107ffc6d33beb52" providerId="LiveId" clId="{2B746456-70D2-41B2-88E9-7C016B0F6917}" dt="2024-07-22T01:21:28.425" v="43" actId="20577"/>
        <pc:sldMkLst>
          <pc:docMk/>
          <pc:sldMk cId="1767137157" sldId="257"/>
        </pc:sldMkLst>
        <pc:graphicFrameChg chg="modGraphic">
          <ac:chgData name="竜平 幸坂" userId="c107ffc6d33beb52" providerId="LiveId" clId="{2B746456-70D2-41B2-88E9-7C016B0F6917}" dt="2024-07-22T01:21:28.425" v="43" actId="20577"/>
          <ac:graphicFrameMkLst>
            <pc:docMk/>
            <pc:sldMk cId="1767137157" sldId="257"/>
            <ac:graphicFrameMk id="2" creationId="{E4A72FD6-EBBD-7783-B04C-E27E63D3D6E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DE2FD-5459-8273-7965-28F10CB2F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C89270-C8AB-DC74-78F5-87E46C484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AEFEFB-E5D1-D348-ED7E-38657BA2E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E9A3-FE4A-4D63-B8E3-81BAF8E138C7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9DD2E1-EA69-8B20-5370-6B2407808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5E8E86-DDA2-1E40-81BE-F326896D0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F59C-260C-45A6-9195-CC92C251E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82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93A7E-167B-9E3A-6C84-FC88F7F1C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151C01-2B3E-4921-5A9C-6BE151B3C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1CCF1E-756A-80DD-BFB1-3D2AA29FA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E9A3-FE4A-4D63-B8E3-81BAF8E138C7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103C3E-D80C-529B-2A8A-832E50411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64A489-AB27-6D21-4BCA-60B1973A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F59C-260C-45A6-9195-CC92C251E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556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671C847-02CD-A070-5520-4B275DB518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023587-68C0-3D9A-4C66-98D3BFFCD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2C43A0-358F-17C7-F795-1822B3EB2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E9A3-FE4A-4D63-B8E3-81BAF8E138C7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49831D-493A-BC9F-684F-D12DAFB54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0F0705-A2AD-82D5-6FD2-C6CC7E566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F59C-260C-45A6-9195-CC92C251E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53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51F9F8-5BA9-466D-C7DA-E94A9ADC6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4DBCAA-4626-B6B6-5FE0-FD4AD2F8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76920A-83AE-6F7C-8C02-ADCC4EDB4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E9A3-FE4A-4D63-B8E3-81BAF8E138C7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4FEBB2-B572-8B13-BE71-E366F0B58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5F5DCF-26D7-7331-208A-168FB179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F59C-260C-45A6-9195-CC92C251E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2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6C799D-C41C-5977-5748-1D52E0243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43F97C-47BA-5540-8FEF-44764EAD4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7C90DA-6625-170C-9D00-014A78D66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E9A3-FE4A-4D63-B8E3-81BAF8E138C7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9692DB-0975-5D75-C5D6-38A9C38B2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A17EF5-7EED-F107-F615-011C4A391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F59C-260C-45A6-9195-CC92C251E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09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DA752D-C90E-24FA-F946-B758544BE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CB59D8-8198-8360-8065-273EBEECD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630503-D20C-AF32-D8A5-93E1A2B72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7031BA-31D4-F7F6-22A7-0187F30A8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E9A3-FE4A-4D63-B8E3-81BAF8E138C7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7E24F6-1930-29AA-03EF-F2D50DC3D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72460E-0F2C-7127-BA04-2D315F3D2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F59C-260C-45A6-9195-CC92C251E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47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2D3300-FECA-C0CE-9190-B3098A663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6D5441-9318-7D1C-687E-822AB0CC7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E0CF94-0B42-E752-2D52-38B6E272D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0A1721C-17C4-D632-8C3F-EEF97ED7C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8E8FA71-6E11-2A8B-601E-D5344EF41B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14580D7-8A2A-BDC7-EFEE-7E8FEB8C2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E9A3-FE4A-4D63-B8E3-81BAF8E138C7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A24DACE-C50F-4591-B1BC-4E12293B9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A27592B-B895-D01C-3FE4-B90DF7FD5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F59C-260C-45A6-9195-CC92C251E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63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03C18E-EBD8-234D-DF90-DD6C291A1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6E1947B-548F-3ED6-1451-3743830D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E9A3-FE4A-4D63-B8E3-81BAF8E138C7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A8E0F47-73AB-8116-09C1-7EDF0C9B6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9023169-B179-CBB7-8B0F-8F6C7AC4E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F59C-260C-45A6-9195-CC92C251E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13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7F71F5-51CD-193A-A3C5-28F92BE82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E9A3-FE4A-4D63-B8E3-81BAF8E138C7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F4CC081-2699-587A-BA65-253733B04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697E054-ACFF-CFCC-8D41-0ECBE4F0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F59C-260C-45A6-9195-CC92C251E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72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0C65BD-08D0-573B-2B8A-40D3D5725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ABB17D-F0D6-28CE-35CC-48E70D0B7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57DC53-6E41-EAC7-FF45-D530B5709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10517E-EE51-AC15-6396-F6F37920B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E9A3-FE4A-4D63-B8E3-81BAF8E138C7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3DF4B4-3CBA-E8F4-0EDF-4E5EEA49D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B6CBAC-A99C-D3D8-CC2B-91006746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F59C-260C-45A6-9195-CC92C251E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39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EE6457-D962-A36C-BBC4-4C91669D8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C4B29A-FF1B-D086-685A-36D9ED4BDF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1C736B-3362-E9F1-2CD1-D23C3C43E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1C5095-F1DA-49A0-FCBF-02913C480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E9A3-FE4A-4D63-B8E3-81BAF8E138C7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71FD5AA-6369-3B15-CD98-F117D75CB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7328FC-9F2F-1BDA-7988-AE1F22630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F59C-260C-45A6-9195-CC92C251E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07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039EA23-00E0-D7DE-E2A2-B874009A8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24604F-D2E7-4055-E72F-3D5969DE8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F8C2D6-FC65-EB5B-2FC4-72E3CE5AF1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27E9A3-FE4A-4D63-B8E3-81BAF8E138C7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5EEB98-C026-31D5-DA41-D45AC7BF2C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935B0C-099C-5740-5C68-E86BE7FCD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84F59C-260C-45A6-9195-CC92C251E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7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E4A72FD6-EBBD-7783-B04C-E27E63D3D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25694"/>
              </p:ext>
            </p:extLst>
          </p:nvPr>
        </p:nvGraphicFramePr>
        <p:xfrm>
          <a:off x="1190625" y="1664335"/>
          <a:ext cx="10086976" cy="4851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4100">
                  <a:extLst>
                    <a:ext uri="{9D8B030D-6E8A-4147-A177-3AD203B41FA5}">
                      <a16:colId xmlns:a16="http://schemas.microsoft.com/office/drawing/2014/main" val="2515431671"/>
                    </a:ext>
                  </a:extLst>
                </a:gridCol>
                <a:gridCol w="3952876">
                  <a:extLst>
                    <a:ext uri="{9D8B030D-6E8A-4147-A177-3AD203B41FA5}">
                      <a16:colId xmlns:a16="http://schemas.microsoft.com/office/drawing/2014/main" val="3694498253"/>
                    </a:ext>
                  </a:extLst>
                </a:gridCol>
              </a:tblGrid>
              <a:tr h="3729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金額</a:t>
                      </a:r>
                      <a:endParaRPr kumimoji="1" lang="en-US" altLang="ja-JP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367727"/>
                  </a:ext>
                </a:extLst>
              </a:tr>
              <a:tr h="504700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●配布児童の人口　</a:t>
                      </a:r>
                      <a:r>
                        <a:rPr kumimoji="1" lang="en-US" altLang="ja-JP" b="1" dirty="0"/>
                        <a:t>2</a:t>
                      </a:r>
                      <a:r>
                        <a:rPr kumimoji="1" lang="ja-JP" altLang="en-US" b="1" dirty="0"/>
                        <a:t>万人あたり</a:t>
                      </a:r>
                      <a:r>
                        <a:rPr kumimoji="1" lang="en-US" altLang="ja-JP" b="1" dirty="0"/>
                        <a:t>(6</a:t>
                      </a:r>
                      <a:r>
                        <a:rPr kumimoji="1" lang="ja-JP" altLang="en-US" b="1" dirty="0"/>
                        <a:t>万人を超える場合応相談</a:t>
                      </a:r>
                      <a:r>
                        <a:rPr kumimoji="1" lang="en-US" altLang="ja-JP" b="1" dirty="0"/>
                        <a:t>)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110,000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円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税込み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457413"/>
                  </a:ext>
                </a:extLst>
              </a:tr>
              <a:tr h="1771415">
                <a:tc gridSpan="2">
                  <a:txBody>
                    <a:bodyPr/>
                    <a:lstStyle/>
                    <a:p>
                      <a:r>
                        <a:rPr kumimoji="1" lang="en-US" altLang="ja-JP" b="1" dirty="0"/>
                        <a:t>※</a:t>
                      </a:r>
                      <a:r>
                        <a:rPr kumimoji="1" lang="ja-JP" altLang="en-US" b="1" dirty="0"/>
                        <a:t>開催地域の児童数の検索</a:t>
                      </a:r>
                      <a:r>
                        <a:rPr kumimoji="1" lang="en-US" altLang="ja-JP" b="1" dirty="0"/>
                        <a:t>(</a:t>
                      </a:r>
                      <a:r>
                        <a:rPr kumimoji="1" lang="ja-JP" altLang="en-US" b="1" dirty="0"/>
                        <a:t>行政の</a:t>
                      </a:r>
                      <a:r>
                        <a:rPr kumimoji="1" lang="en-US" altLang="ja-JP" b="1" dirty="0"/>
                        <a:t>HP</a:t>
                      </a:r>
                      <a:r>
                        <a:rPr kumimoji="1" lang="ja-JP" altLang="en-US" b="1" dirty="0"/>
                        <a:t>参照</a:t>
                      </a:r>
                      <a:r>
                        <a:rPr kumimoji="1" lang="en-US" altLang="ja-JP" b="1" dirty="0"/>
                        <a:t>)</a:t>
                      </a:r>
                      <a:r>
                        <a:rPr kumimoji="1" lang="ja-JP" altLang="en-US" b="1" dirty="0"/>
                        <a:t>・・・</a:t>
                      </a:r>
                      <a:r>
                        <a:rPr kumimoji="1" lang="ja-JP" altLang="en-US" b="1" dirty="0">
                          <a:solidFill>
                            <a:srgbClr val="7030A0"/>
                          </a:solidFill>
                        </a:rPr>
                        <a:t>未就学児は小学生</a:t>
                      </a:r>
                      <a:r>
                        <a:rPr kumimoji="1" lang="en-US" altLang="ja-JP" b="1" dirty="0">
                          <a:solidFill>
                            <a:srgbClr val="7030A0"/>
                          </a:solidFill>
                        </a:rPr>
                        <a:t>×25</a:t>
                      </a:r>
                      <a:r>
                        <a:rPr kumimoji="1" lang="ja-JP" altLang="en-US" b="1" dirty="0">
                          <a:solidFill>
                            <a:srgbClr val="7030A0"/>
                          </a:solidFill>
                        </a:rPr>
                        <a:t>％で算出</a:t>
                      </a:r>
                    </a:p>
                    <a:p>
                      <a:r>
                        <a:rPr kumimoji="1" lang="ja-JP" altLang="en-US" b="1" dirty="0"/>
                        <a:t>　　</a:t>
                      </a:r>
                      <a:r>
                        <a:rPr kumimoji="1" lang="ja-JP" altLang="en-US" b="1" u="sng" dirty="0"/>
                        <a:t>例：児童数</a:t>
                      </a:r>
                      <a:r>
                        <a:rPr kumimoji="1" lang="en-US" altLang="ja-JP" b="1" u="sng" dirty="0"/>
                        <a:t>33,000</a:t>
                      </a:r>
                      <a:r>
                        <a:rPr kumimoji="1" lang="ja-JP" altLang="en-US" b="1" u="sng" dirty="0"/>
                        <a:t>人</a:t>
                      </a:r>
                      <a:r>
                        <a:rPr kumimoji="1" lang="en-US" altLang="ja-JP" b="1" u="sng" dirty="0"/>
                        <a:t>×125</a:t>
                      </a:r>
                      <a:r>
                        <a:rPr kumimoji="1" lang="ja-JP" altLang="en-US" b="1" u="sng" dirty="0"/>
                        <a:t>％＝</a:t>
                      </a:r>
                      <a:r>
                        <a:rPr kumimoji="1" lang="en-US" altLang="ja-JP" b="1" u="sng" dirty="0"/>
                        <a:t>41,250</a:t>
                      </a:r>
                      <a:r>
                        <a:rPr kumimoji="1" lang="ja-JP" altLang="en-US" b="1" u="sng" dirty="0"/>
                        <a:t>人</a:t>
                      </a:r>
                    </a:p>
                    <a:p>
                      <a:endParaRPr kumimoji="1" lang="ja-JP" altLang="en-US" b="1" dirty="0"/>
                    </a:p>
                    <a:p>
                      <a:r>
                        <a:rPr kumimoji="1" lang="ja-JP" altLang="en-US" b="1" dirty="0"/>
                        <a:t>児童数＋未就学児＝配布人口　</a:t>
                      </a:r>
                      <a:r>
                        <a:rPr kumimoji="1" lang="ja-JP" altLang="en-US" b="1" u="sng" dirty="0"/>
                        <a:t>配布人口</a:t>
                      </a:r>
                      <a:r>
                        <a:rPr kumimoji="1" lang="en-US" altLang="ja-JP" b="1" u="sng" dirty="0"/>
                        <a:t>2</a:t>
                      </a:r>
                      <a:r>
                        <a:rPr kumimoji="1" lang="ja-JP" altLang="en-US" b="1" u="sng" dirty="0"/>
                        <a:t>万人あたり</a:t>
                      </a:r>
                      <a:r>
                        <a:rPr kumimoji="1" lang="en-US" altLang="ja-JP" b="1" u="sng" dirty="0"/>
                        <a:t>11</a:t>
                      </a:r>
                      <a:r>
                        <a:rPr kumimoji="1" lang="ja-JP" altLang="en-US" b="1" u="sng" dirty="0"/>
                        <a:t>万円</a:t>
                      </a:r>
                      <a:r>
                        <a:rPr kumimoji="1" lang="en-US" altLang="ja-JP" b="1" u="sng" dirty="0"/>
                        <a:t>(</a:t>
                      </a:r>
                      <a:r>
                        <a:rPr kumimoji="1" lang="ja-JP" altLang="en-US" b="1" u="sng" dirty="0"/>
                        <a:t>税込み</a:t>
                      </a:r>
                      <a:r>
                        <a:rPr kumimoji="1" lang="en-US" altLang="ja-JP" b="1" u="sng" dirty="0"/>
                        <a:t>)</a:t>
                      </a:r>
                    </a:p>
                    <a:p>
                      <a:endParaRPr kumimoji="1" lang="en-US" altLang="ja-JP" b="1" dirty="0"/>
                    </a:p>
                    <a:p>
                      <a:r>
                        <a:rPr kumimoji="1" lang="en-US" altLang="ja-JP" b="1" dirty="0"/>
                        <a:t>1</a:t>
                      </a:r>
                      <a:r>
                        <a:rPr kumimoji="1" lang="ja-JP" altLang="en-US" b="1" dirty="0"/>
                        <a:t>万人未満は含みません。　</a:t>
                      </a:r>
                      <a:r>
                        <a:rPr kumimoji="1" lang="ja-JP" altLang="en-US" b="1" u="sng" dirty="0"/>
                        <a:t>例：</a:t>
                      </a:r>
                      <a:r>
                        <a:rPr kumimoji="1" lang="en-US" altLang="ja-JP" b="1" u="sng" dirty="0"/>
                        <a:t>49000</a:t>
                      </a:r>
                      <a:r>
                        <a:rPr kumimoji="1" lang="ja-JP" altLang="en-US" b="1" u="sng" dirty="0"/>
                        <a:t>人　</a:t>
                      </a:r>
                      <a:r>
                        <a:rPr kumimoji="1" lang="en-US" altLang="ja-JP" b="1" u="sng" dirty="0"/>
                        <a:t>22</a:t>
                      </a:r>
                      <a:r>
                        <a:rPr kumimoji="1" lang="ja-JP" altLang="en-US" b="1" u="sng" dirty="0"/>
                        <a:t>万円</a:t>
                      </a:r>
                      <a:r>
                        <a:rPr kumimoji="1" lang="en-US" altLang="ja-JP" b="1" u="sng" dirty="0"/>
                        <a:t>(</a:t>
                      </a:r>
                      <a:r>
                        <a:rPr kumimoji="1" lang="ja-JP" altLang="en-US" b="1" u="sng" dirty="0"/>
                        <a:t>税込み</a:t>
                      </a:r>
                      <a:r>
                        <a:rPr kumimoji="1" lang="en-US" altLang="ja-JP" b="1" u="sng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264404"/>
                  </a:ext>
                </a:extLst>
              </a:tr>
              <a:tr h="539492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●セミナー申し込みフォーム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kumimoji="1" lang="ja-JP" altLang="en-US" b="1">
                          <a:solidFill>
                            <a:srgbClr val="FF0000"/>
                          </a:solidFill>
                        </a:rPr>
                        <a:t>円</a:t>
                      </a:r>
                      <a:endParaRPr kumimoji="1" lang="en-US" altLang="ja-JP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753578"/>
                  </a:ext>
                </a:extLst>
              </a:tr>
              <a:tr h="525064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●アンケートフォーム件個別相談申し込みフォーム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>
                          <a:solidFill>
                            <a:srgbClr val="FF0000"/>
                          </a:solidFill>
                        </a:rPr>
                        <a:t>11,000</a:t>
                      </a:r>
                      <a:r>
                        <a:rPr kumimoji="1" lang="ja-JP" altLang="en-US" b="1">
                          <a:solidFill>
                            <a:srgbClr val="FF0000"/>
                          </a:solidFill>
                        </a:rPr>
                        <a:t>円</a:t>
                      </a:r>
                      <a:r>
                        <a:rPr kumimoji="1" lang="en-US" altLang="ja-JP" b="1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kumimoji="1" lang="ja-JP" altLang="en-US" b="1">
                          <a:solidFill>
                            <a:srgbClr val="FF0000"/>
                          </a:solidFill>
                        </a:rPr>
                        <a:t>税込</a:t>
                      </a:r>
                      <a:r>
                        <a:rPr kumimoji="1" lang="en-US" altLang="ja-JP" b="1">
                          <a:solidFill>
                            <a:srgbClr val="FF0000"/>
                          </a:solidFill>
                        </a:rPr>
                        <a:t>)</a:t>
                      </a:r>
                      <a:endParaRPr kumimoji="1" lang="en-US" altLang="ja-JP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896273"/>
                  </a:ext>
                </a:extLst>
              </a:tr>
              <a:tr h="505972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●司会動画</a:t>
                      </a:r>
                      <a:r>
                        <a:rPr kumimoji="1" lang="en-US" altLang="ja-JP" b="1" dirty="0"/>
                        <a:t>(</a:t>
                      </a:r>
                      <a:r>
                        <a:rPr kumimoji="1" lang="ja-JP" altLang="en-US" b="1" dirty="0"/>
                        <a:t>背景</a:t>
                      </a:r>
                      <a:r>
                        <a:rPr kumimoji="1" lang="en-US" altLang="ja-JP" b="1" dirty="0"/>
                        <a:t>QR</a:t>
                      </a:r>
                      <a:r>
                        <a:rPr kumimoji="1" lang="ja-JP" altLang="en-US" b="1" dirty="0"/>
                        <a:t>コードあり</a:t>
                      </a:r>
                      <a:r>
                        <a:rPr kumimoji="1" lang="en-US" altLang="ja-JP" b="1" dirty="0"/>
                        <a:t>)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11,000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円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税込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499442"/>
                  </a:ext>
                </a:extLst>
              </a:tr>
              <a:tr h="496427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●公式</a:t>
                      </a:r>
                      <a:r>
                        <a:rPr kumimoji="1" lang="en-US" altLang="ja-JP" b="1" dirty="0"/>
                        <a:t>LINE</a:t>
                      </a:r>
                      <a:r>
                        <a:rPr kumimoji="1" lang="ja-JP" altLang="en-US" b="1" dirty="0"/>
                        <a:t>アカウント作成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別途相談</a:t>
                      </a:r>
                      <a:endParaRPr kumimoji="1" lang="en-US" altLang="ja-JP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80759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E989E5-7259-CB25-AD57-1D64064FF3D2}"/>
              </a:ext>
            </a:extLst>
          </p:cNvPr>
          <p:cNvSpPr txBox="1"/>
          <p:nvPr/>
        </p:nvSpPr>
        <p:spPr>
          <a:xfrm>
            <a:off x="1190624" y="300871"/>
            <a:ext cx="100203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パパマママネティ講師養成講座</a:t>
            </a:r>
            <a:endParaRPr kumimoji="1" lang="en-US" altLang="ja-JP" sz="32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algn="ctr"/>
            <a:r>
              <a:rPr lang="en-US" altLang="ja-JP" sz="3200" b="1" dirty="0">
                <a:latin typeface="+mn-ea"/>
              </a:rPr>
              <a:t>《</a:t>
            </a:r>
            <a:r>
              <a:rPr lang="ja-JP" altLang="en-US" sz="3200" b="1" dirty="0">
                <a:latin typeface="+mn-ea"/>
              </a:rPr>
              <a:t>セミナー開催時価格費用</a:t>
            </a:r>
            <a:r>
              <a:rPr lang="en-US" altLang="ja-JP" sz="3200" b="1" dirty="0">
                <a:latin typeface="+mn-ea"/>
              </a:rPr>
              <a:t>》</a:t>
            </a:r>
            <a:endParaRPr kumimoji="1" lang="ja-JP" altLang="en-US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6713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143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投資診断協会 一般社団法人</dc:creator>
  <cp:lastModifiedBy>竜平 幸坂</cp:lastModifiedBy>
  <cp:revision>2</cp:revision>
  <dcterms:created xsi:type="dcterms:W3CDTF">2024-07-09T05:53:17Z</dcterms:created>
  <dcterms:modified xsi:type="dcterms:W3CDTF">2024-07-22T01:21:34Z</dcterms:modified>
</cp:coreProperties>
</file>