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sldIdLst>
    <p:sldId id="256" r:id="rId2"/>
    <p:sldId id="987" r:id="rId3"/>
    <p:sldId id="951" r:id="rId4"/>
    <p:sldId id="952" r:id="rId5"/>
    <p:sldId id="920" r:id="rId6"/>
    <p:sldId id="919" r:id="rId7"/>
    <p:sldId id="989" r:id="rId8"/>
    <p:sldId id="596" r:id="rId9"/>
    <p:sldId id="999" r:id="rId10"/>
    <p:sldId id="1001" r:id="rId11"/>
    <p:sldId id="614" r:id="rId12"/>
    <p:sldId id="997" r:id="rId13"/>
    <p:sldId id="998" r:id="rId14"/>
    <p:sldId id="988" r:id="rId15"/>
    <p:sldId id="996" r:id="rId16"/>
    <p:sldId id="563" r:id="rId17"/>
    <p:sldId id="958" r:id="rId18"/>
    <p:sldId id="956" r:id="rId19"/>
    <p:sldId id="955" r:id="rId20"/>
    <p:sldId id="957" r:id="rId21"/>
    <p:sldId id="959" r:id="rId22"/>
    <p:sldId id="961" r:id="rId23"/>
    <p:sldId id="962" r:id="rId24"/>
    <p:sldId id="963" r:id="rId25"/>
    <p:sldId id="964" r:id="rId26"/>
    <p:sldId id="985" r:id="rId27"/>
    <p:sldId id="986" r:id="rId28"/>
    <p:sldId id="990" r:id="rId29"/>
    <p:sldId id="1002" r:id="rId30"/>
    <p:sldId id="991" r:id="rId31"/>
    <p:sldId id="992" r:id="rId32"/>
    <p:sldId id="1003" r:id="rId33"/>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F6D0D7"/>
    <a:srgbClr val="D9E3E5"/>
    <a:srgbClr val="FFF7EB"/>
    <a:srgbClr val="E74646"/>
    <a:srgbClr val="EDF1F3"/>
    <a:srgbClr val="DCDCDC"/>
    <a:srgbClr val="D9D9D9"/>
    <a:srgbClr val="FFFDFB"/>
    <a:srgbClr val="83ACB6"/>
    <a:srgbClr val="FAF5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37"/>
  </p:normalViewPr>
  <p:slideViewPr>
    <p:cSldViewPr snapToGrid="0" snapToObjects="1" showGuides="1">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竜平 幸坂" userId="c107ffc6d33beb52" providerId="LiveId" clId="{858EE516-31A1-48C5-AED5-8C97A3A3AC9C}"/>
    <pc:docChg chg="modSld">
      <pc:chgData name="竜平 幸坂" userId="c107ffc6d33beb52" providerId="LiveId" clId="{858EE516-31A1-48C5-AED5-8C97A3A3AC9C}" dt="2024-07-26T05:40:33.271" v="126" actId="20577"/>
      <pc:docMkLst>
        <pc:docMk/>
      </pc:docMkLst>
      <pc:sldChg chg="modSp mod">
        <pc:chgData name="竜平 幸坂" userId="c107ffc6d33beb52" providerId="LiveId" clId="{858EE516-31A1-48C5-AED5-8C97A3A3AC9C}" dt="2024-07-26T05:40:33.271" v="126" actId="20577"/>
        <pc:sldMkLst>
          <pc:docMk/>
          <pc:sldMk cId="1491976422" sldId="990"/>
        </pc:sldMkLst>
        <pc:spChg chg="mod">
          <ac:chgData name="竜平 幸坂" userId="c107ffc6d33beb52" providerId="LiveId" clId="{858EE516-31A1-48C5-AED5-8C97A3A3AC9C}" dt="2024-07-26T05:40:33.271" v="126" actId="20577"/>
          <ac:spMkLst>
            <pc:docMk/>
            <pc:sldMk cId="1491976422" sldId="990"/>
            <ac:spMk id="4" creationId="{53933922-4960-12AE-87F4-1738FEBC95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9"/>
          </a:xfrm>
          <a:prstGeom prst="rect">
            <a:avLst/>
          </a:prstGeom>
        </p:spPr>
        <p:txBody>
          <a:bodyPr vert="horz" lIns="99060" tIns="49530" rIns="99060" bIns="49530"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8" cy="513509"/>
          </a:xfrm>
          <a:prstGeom prst="rect">
            <a:avLst/>
          </a:prstGeom>
        </p:spPr>
        <p:txBody>
          <a:bodyPr vert="horz" lIns="99060" tIns="49530" rIns="99060" bIns="49530" rtlCol="0"/>
          <a:lstStyle>
            <a:lvl1pPr algn="r">
              <a:defRPr sz="1300"/>
            </a:lvl1pPr>
          </a:lstStyle>
          <a:p>
            <a:fld id="{5DDDE3A8-DCE2-2347-8F00-F01EDD428177}" type="datetimeFigureOut">
              <a:rPr kumimoji="1" lang="ja-JP" altLang="en-US" smtClean="0"/>
              <a:t>2024/7/26</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60" tIns="49530" rIns="99060" bIns="49530"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0" tIns="49530" rIns="99060" bIns="495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8428" cy="513507"/>
          </a:xfrm>
          <a:prstGeom prst="rect">
            <a:avLst/>
          </a:prstGeom>
        </p:spPr>
        <p:txBody>
          <a:bodyPr vert="horz" lIns="99060" tIns="49530" rIns="99060" bIns="495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6"/>
            <a:ext cx="3078428" cy="513507"/>
          </a:xfrm>
          <a:prstGeom prst="rect">
            <a:avLst/>
          </a:prstGeom>
        </p:spPr>
        <p:txBody>
          <a:bodyPr vert="horz" lIns="99060" tIns="49530" rIns="99060" bIns="49530" rtlCol="0" anchor="b"/>
          <a:lstStyle>
            <a:lvl1pPr algn="r">
              <a:defRPr sz="1300"/>
            </a:lvl1pPr>
          </a:lstStyle>
          <a:p>
            <a:fld id="{D9ACCB52-A967-4C43-9F61-7C444DA458F7}" type="slidenum">
              <a:rPr kumimoji="1" lang="ja-JP" altLang="en-US" smtClean="0"/>
              <a:t>‹#›</a:t>
            </a:fld>
            <a:endParaRPr kumimoji="1" lang="ja-JP" altLang="en-US"/>
          </a:p>
        </p:txBody>
      </p:sp>
    </p:spTree>
    <p:extLst>
      <p:ext uri="{BB962C8B-B14F-4D97-AF65-F5344CB8AC3E}">
        <p14:creationId xmlns:p14="http://schemas.microsoft.com/office/powerpoint/2010/main" val="37167820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0</a:t>
            </a:fld>
            <a:endParaRPr kumimoji="1" lang="ja-JP" altLang="en-US"/>
          </a:p>
        </p:txBody>
      </p:sp>
    </p:spTree>
    <p:extLst>
      <p:ext uri="{BB962C8B-B14F-4D97-AF65-F5344CB8AC3E}">
        <p14:creationId xmlns:p14="http://schemas.microsoft.com/office/powerpoint/2010/main" val="37909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9</a:t>
            </a:fld>
            <a:endParaRPr kumimoji="1" lang="ja-JP" altLang="en-US"/>
          </a:p>
        </p:txBody>
      </p:sp>
    </p:spTree>
    <p:extLst>
      <p:ext uri="{BB962C8B-B14F-4D97-AF65-F5344CB8AC3E}">
        <p14:creationId xmlns:p14="http://schemas.microsoft.com/office/powerpoint/2010/main" val="304638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10</a:t>
            </a:fld>
            <a:endParaRPr kumimoji="1" lang="ja-JP" altLang="en-US"/>
          </a:p>
        </p:txBody>
      </p:sp>
    </p:spTree>
    <p:extLst>
      <p:ext uri="{BB962C8B-B14F-4D97-AF65-F5344CB8AC3E}">
        <p14:creationId xmlns:p14="http://schemas.microsoft.com/office/powerpoint/2010/main" val="367018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11</a:t>
            </a:fld>
            <a:endParaRPr kumimoji="1" lang="ja-JP" altLang="en-US"/>
          </a:p>
        </p:txBody>
      </p:sp>
    </p:spTree>
    <p:extLst>
      <p:ext uri="{BB962C8B-B14F-4D97-AF65-F5344CB8AC3E}">
        <p14:creationId xmlns:p14="http://schemas.microsoft.com/office/powerpoint/2010/main" val="67456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12</a:t>
            </a:fld>
            <a:endParaRPr kumimoji="1" lang="ja-JP" altLang="en-US"/>
          </a:p>
        </p:txBody>
      </p:sp>
    </p:spTree>
    <p:extLst>
      <p:ext uri="{BB962C8B-B14F-4D97-AF65-F5344CB8AC3E}">
        <p14:creationId xmlns:p14="http://schemas.microsoft.com/office/powerpoint/2010/main" val="53799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13</a:t>
            </a:fld>
            <a:endParaRPr kumimoji="1" lang="ja-JP" altLang="en-US"/>
          </a:p>
        </p:txBody>
      </p:sp>
    </p:spTree>
    <p:extLst>
      <p:ext uri="{BB962C8B-B14F-4D97-AF65-F5344CB8AC3E}">
        <p14:creationId xmlns:p14="http://schemas.microsoft.com/office/powerpoint/2010/main" val="3397924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14</a:t>
            </a:fld>
            <a:endParaRPr kumimoji="1" lang="ja-JP" altLang="en-US"/>
          </a:p>
        </p:txBody>
      </p:sp>
    </p:spTree>
    <p:extLst>
      <p:ext uri="{BB962C8B-B14F-4D97-AF65-F5344CB8AC3E}">
        <p14:creationId xmlns:p14="http://schemas.microsoft.com/office/powerpoint/2010/main" val="74508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15</a:t>
            </a:fld>
            <a:endParaRPr kumimoji="1" lang="ja-JP" altLang="en-US"/>
          </a:p>
        </p:txBody>
      </p:sp>
    </p:spTree>
    <p:extLst>
      <p:ext uri="{BB962C8B-B14F-4D97-AF65-F5344CB8AC3E}">
        <p14:creationId xmlns:p14="http://schemas.microsoft.com/office/powerpoint/2010/main" val="404319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16</a:t>
            </a:fld>
            <a:endParaRPr kumimoji="1" lang="ja-JP" altLang="en-US"/>
          </a:p>
        </p:txBody>
      </p:sp>
    </p:spTree>
    <p:extLst>
      <p:ext uri="{BB962C8B-B14F-4D97-AF65-F5344CB8AC3E}">
        <p14:creationId xmlns:p14="http://schemas.microsoft.com/office/powerpoint/2010/main" val="482463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17</a:t>
            </a:fld>
            <a:endParaRPr kumimoji="1" lang="ja-JP" altLang="en-US"/>
          </a:p>
        </p:txBody>
      </p:sp>
    </p:spTree>
    <p:extLst>
      <p:ext uri="{BB962C8B-B14F-4D97-AF65-F5344CB8AC3E}">
        <p14:creationId xmlns:p14="http://schemas.microsoft.com/office/powerpoint/2010/main" val="282497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18</a:t>
            </a:fld>
            <a:endParaRPr kumimoji="1" lang="ja-JP" altLang="en-US"/>
          </a:p>
        </p:txBody>
      </p:sp>
    </p:spTree>
    <p:extLst>
      <p:ext uri="{BB962C8B-B14F-4D97-AF65-F5344CB8AC3E}">
        <p14:creationId xmlns:p14="http://schemas.microsoft.com/office/powerpoint/2010/main" val="83381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50515" y="10856104"/>
            <a:ext cx="3176357" cy="571954"/>
          </a:xfrm>
          <a:prstGeom prst="rect">
            <a:avLst/>
          </a:prstGeom>
          <a:noFill/>
          <a:ln w="9525">
            <a:noFill/>
            <a:miter lim="800000"/>
            <a:headEnd/>
            <a:tailEnd/>
          </a:ln>
        </p:spPr>
        <p:txBody>
          <a:bodyPr lIns="99134" tIns="49569" rIns="99134" bIns="49569" anchor="b"/>
          <a:lstStyle/>
          <a:p>
            <a:pPr algn="r"/>
            <a:fld id="{EF9653FE-EA3C-47B2-83B3-404D19E28A48}" type="slidenum">
              <a:rPr lang="en-US" altLang="ja-JP" sz="1200"/>
              <a:pPr algn="r"/>
              <a:t>1</a:t>
            </a:fld>
            <a:endParaRPr lang="en-US" altLang="ja-JP" sz="1200"/>
          </a:p>
        </p:txBody>
      </p:sp>
      <p:sp>
        <p:nvSpPr>
          <p:cNvPr id="19459" name="Rectangle 2"/>
          <p:cNvSpPr>
            <a:spLocks noGrp="1" noRot="1" noChangeAspect="1" noChangeArrowheads="1" noTextEdit="1"/>
          </p:cNvSpPr>
          <p:nvPr>
            <p:ph type="sldImg"/>
          </p:nvPr>
        </p:nvSpPr>
        <p:spPr>
          <a:xfrm>
            <a:off x="-139700" y="857250"/>
            <a:ext cx="7613650" cy="4283075"/>
          </a:xfrm>
          <a:ln/>
        </p:spPr>
      </p:sp>
      <p:sp>
        <p:nvSpPr>
          <p:cNvPr id="1946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84205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19</a:t>
            </a:fld>
            <a:endParaRPr kumimoji="1" lang="ja-JP" altLang="en-US"/>
          </a:p>
        </p:txBody>
      </p:sp>
    </p:spTree>
    <p:extLst>
      <p:ext uri="{BB962C8B-B14F-4D97-AF65-F5344CB8AC3E}">
        <p14:creationId xmlns:p14="http://schemas.microsoft.com/office/powerpoint/2010/main" val="649857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20</a:t>
            </a:fld>
            <a:endParaRPr kumimoji="1" lang="ja-JP" altLang="en-US"/>
          </a:p>
        </p:txBody>
      </p:sp>
    </p:spTree>
    <p:extLst>
      <p:ext uri="{BB962C8B-B14F-4D97-AF65-F5344CB8AC3E}">
        <p14:creationId xmlns:p14="http://schemas.microsoft.com/office/powerpoint/2010/main" val="2185856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21</a:t>
            </a:fld>
            <a:endParaRPr kumimoji="1" lang="ja-JP" altLang="en-US"/>
          </a:p>
        </p:txBody>
      </p:sp>
    </p:spTree>
    <p:extLst>
      <p:ext uri="{BB962C8B-B14F-4D97-AF65-F5344CB8AC3E}">
        <p14:creationId xmlns:p14="http://schemas.microsoft.com/office/powerpoint/2010/main" val="27375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22</a:t>
            </a:fld>
            <a:endParaRPr kumimoji="1" lang="ja-JP" altLang="en-US"/>
          </a:p>
        </p:txBody>
      </p:sp>
    </p:spTree>
    <p:extLst>
      <p:ext uri="{BB962C8B-B14F-4D97-AF65-F5344CB8AC3E}">
        <p14:creationId xmlns:p14="http://schemas.microsoft.com/office/powerpoint/2010/main" val="375704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23</a:t>
            </a:fld>
            <a:endParaRPr kumimoji="1" lang="ja-JP" altLang="en-US"/>
          </a:p>
        </p:txBody>
      </p:sp>
    </p:spTree>
    <p:extLst>
      <p:ext uri="{BB962C8B-B14F-4D97-AF65-F5344CB8AC3E}">
        <p14:creationId xmlns:p14="http://schemas.microsoft.com/office/powerpoint/2010/main" val="3545138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24</a:t>
            </a:fld>
            <a:endParaRPr kumimoji="1" lang="ja-JP" altLang="en-US"/>
          </a:p>
        </p:txBody>
      </p:sp>
    </p:spTree>
    <p:extLst>
      <p:ext uri="{BB962C8B-B14F-4D97-AF65-F5344CB8AC3E}">
        <p14:creationId xmlns:p14="http://schemas.microsoft.com/office/powerpoint/2010/main" val="233244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25</a:t>
            </a:fld>
            <a:endParaRPr kumimoji="1" lang="ja-JP" altLang="en-US"/>
          </a:p>
        </p:txBody>
      </p:sp>
    </p:spTree>
    <p:extLst>
      <p:ext uri="{BB962C8B-B14F-4D97-AF65-F5344CB8AC3E}">
        <p14:creationId xmlns:p14="http://schemas.microsoft.com/office/powerpoint/2010/main" val="1545896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26</a:t>
            </a:fld>
            <a:endParaRPr kumimoji="1" lang="ja-JP" altLang="en-US"/>
          </a:p>
        </p:txBody>
      </p:sp>
    </p:spTree>
    <p:extLst>
      <p:ext uri="{BB962C8B-B14F-4D97-AF65-F5344CB8AC3E}">
        <p14:creationId xmlns:p14="http://schemas.microsoft.com/office/powerpoint/2010/main" val="3899228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27</a:t>
            </a:fld>
            <a:endParaRPr kumimoji="1" lang="ja-JP" altLang="en-US"/>
          </a:p>
        </p:txBody>
      </p:sp>
    </p:spTree>
    <p:extLst>
      <p:ext uri="{BB962C8B-B14F-4D97-AF65-F5344CB8AC3E}">
        <p14:creationId xmlns:p14="http://schemas.microsoft.com/office/powerpoint/2010/main" val="184826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28</a:t>
            </a:fld>
            <a:endParaRPr kumimoji="1" lang="ja-JP" altLang="en-US"/>
          </a:p>
        </p:txBody>
      </p:sp>
    </p:spTree>
    <p:extLst>
      <p:ext uri="{BB962C8B-B14F-4D97-AF65-F5344CB8AC3E}">
        <p14:creationId xmlns:p14="http://schemas.microsoft.com/office/powerpoint/2010/main" val="291177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i="0" dirty="0">
              <a:effectLst/>
              <a:highlight>
                <a:srgbClr val="FFFFFF"/>
              </a:highlight>
              <a:latin typeface="-apple-system"/>
            </a:endParaRPr>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a:t>
            </a:fld>
            <a:endParaRPr kumimoji="1" lang="ja-JP" altLang="en-US"/>
          </a:p>
        </p:txBody>
      </p:sp>
    </p:spTree>
    <p:extLst>
      <p:ext uri="{BB962C8B-B14F-4D97-AF65-F5344CB8AC3E}">
        <p14:creationId xmlns:p14="http://schemas.microsoft.com/office/powerpoint/2010/main" val="3513848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29</a:t>
            </a:fld>
            <a:endParaRPr kumimoji="1" lang="ja-JP" altLang="en-US"/>
          </a:p>
        </p:txBody>
      </p:sp>
    </p:spTree>
    <p:extLst>
      <p:ext uri="{BB962C8B-B14F-4D97-AF65-F5344CB8AC3E}">
        <p14:creationId xmlns:p14="http://schemas.microsoft.com/office/powerpoint/2010/main" val="414009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30</a:t>
            </a:fld>
            <a:endParaRPr kumimoji="1" lang="ja-JP" altLang="en-US"/>
          </a:p>
        </p:txBody>
      </p:sp>
    </p:spTree>
    <p:extLst>
      <p:ext uri="{BB962C8B-B14F-4D97-AF65-F5344CB8AC3E}">
        <p14:creationId xmlns:p14="http://schemas.microsoft.com/office/powerpoint/2010/main" val="574170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31</a:t>
            </a:fld>
            <a:endParaRPr kumimoji="1" lang="ja-JP" altLang="en-US"/>
          </a:p>
        </p:txBody>
      </p:sp>
    </p:spTree>
    <p:extLst>
      <p:ext uri="{BB962C8B-B14F-4D97-AF65-F5344CB8AC3E}">
        <p14:creationId xmlns:p14="http://schemas.microsoft.com/office/powerpoint/2010/main" val="278121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3</a:t>
            </a:fld>
            <a:endParaRPr kumimoji="1" lang="ja-JP" altLang="en-US"/>
          </a:p>
        </p:txBody>
      </p:sp>
    </p:spTree>
    <p:extLst>
      <p:ext uri="{BB962C8B-B14F-4D97-AF65-F5344CB8AC3E}">
        <p14:creationId xmlns:p14="http://schemas.microsoft.com/office/powerpoint/2010/main" val="402634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B0EF-9699-4199-7ACA-CFB2951F91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EC3013-20C7-A4DF-10BF-2174F36324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2BCB38-7355-E32B-8848-8DF7973234D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7C7CD9A-5833-3907-C67C-2CA1695D5350}"/>
              </a:ext>
            </a:extLst>
          </p:cNvPr>
          <p:cNvSpPr>
            <a:spLocks noGrp="1"/>
          </p:cNvSpPr>
          <p:nvPr>
            <p:ph type="sldNum" sz="quarter" idx="5"/>
          </p:nvPr>
        </p:nvSpPr>
        <p:spPr/>
        <p:txBody>
          <a:bodyPr/>
          <a:lstStyle/>
          <a:p>
            <a:fld id="{D9ACCB52-A967-4C43-9F61-7C444DA458F7}" type="slidenum">
              <a:rPr kumimoji="1" lang="ja-JP" altLang="en-US" smtClean="0"/>
              <a:t>4</a:t>
            </a:fld>
            <a:endParaRPr kumimoji="1" lang="ja-JP" altLang="en-US"/>
          </a:p>
        </p:txBody>
      </p:sp>
    </p:spTree>
    <p:extLst>
      <p:ext uri="{BB962C8B-B14F-4D97-AF65-F5344CB8AC3E}">
        <p14:creationId xmlns:p14="http://schemas.microsoft.com/office/powerpoint/2010/main" val="15642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1798-2E0F-2AA9-BD38-107D95D710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CBDB5E-7306-6673-1AD5-3E97C3A7DB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A807F5-C56E-FBA0-E069-C832A1CA6A9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7F11BFC-36E2-207D-55DC-AA73B57C7AB5}"/>
              </a:ext>
            </a:extLst>
          </p:cNvPr>
          <p:cNvSpPr>
            <a:spLocks noGrp="1"/>
          </p:cNvSpPr>
          <p:nvPr>
            <p:ph type="sldNum" sz="quarter" idx="5"/>
          </p:nvPr>
        </p:nvSpPr>
        <p:spPr/>
        <p:txBody>
          <a:bodyPr/>
          <a:lstStyle/>
          <a:p>
            <a:fld id="{D9ACCB52-A967-4C43-9F61-7C444DA458F7}" type="slidenum">
              <a:rPr kumimoji="1" lang="ja-JP" altLang="en-US" smtClean="0"/>
              <a:t>5</a:t>
            </a:fld>
            <a:endParaRPr kumimoji="1" lang="ja-JP" altLang="en-US"/>
          </a:p>
        </p:txBody>
      </p:sp>
    </p:spTree>
    <p:extLst>
      <p:ext uri="{BB962C8B-B14F-4D97-AF65-F5344CB8AC3E}">
        <p14:creationId xmlns:p14="http://schemas.microsoft.com/office/powerpoint/2010/main" val="303867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6</a:t>
            </a:fld>
            <a:endParaRPr kumimoji="1" lang="ja-JP" altLang="en-US"/>
          </a:p>
        </p:txBody>
      </p:sp>
    </p:spTree>
    <p:extLst>
      <p:ext uri="{BB962C8B-B14F-4D97-AF65-F5344CB8AC3E}">
        <p14:creationId xmlns:p14="http://schemas.microsoft.com/office/powerpoint/2010/main" val="2050899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7</a:t>
            </a:fld>
            <a:endParaRPr kumimoji="1" lang="ja-JP" altLang="en-US"/>
          </a:p>
        </p:txBody>
      </p:sp>
    </p:spTree>
    <p:extLst>
      <p:ext uri="{BB962C8B-B14F-4D97-AF65-F5344CB8AC3E}">
        <p14:creationId xmlns:p14="http://schemas.microsoft.com/office/powerpoint/2010/main" val="446008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9ACCB52-A967-4C43-9F61-7C444DA458F7}" type="slidenum">
              <a:rPr kumimoji="1" lang="ja-JP" altLang="en-US" smtClean="0"/>
              <a:t>8</a:t>
            </a:fld>
            <a:endParaRPr kumimoji="1" lang="ja-JP" altLang="en-US"/>
          </a:p>
        </p:txBody>
      </p:sp>
    </p:spTree>
    <p:extLst>
      <p:ext uri="{BB962C8B-B14F-4D97-AF65-F5344CB8AC3E}">
        <p14:creationId xmlns:p14="http://schemas.microsoft.com/office/powerpoint/2010/main" val="272591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9B3FF77B-819A-B44A-9B40-2EC328B0A911}"/>
              </a:ext>
            </a:extLst>
          </p:cNvPr>
          <p:cNvSpPr>
            <a:spLocks noGrp="1"/>
          </p:cNvSpPr>
          <p:nvPr>
            <p:ph type="ftr" sz="quarter" idx="11"/>
          </p:nvPr>
        </p:nvSpPr>
        <p:spPr>
          <a:xfrm>
            <a:off x="368300" y="6414225"/>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574320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画像レイアウト6">
    <p:spTree>
      <p:nvGrpSpPr>
        <p:cNvPr id="1" name=""/>
        <p:cNvGrpSpPr/>
        <p:nvPr/>
      </p:nvGrpSpPr>
      <p:grpSpPr>
        <a:xfrm>
          <a:off x="0" y="0"/>
          <a:ext cx="0" cy="0"/>
          <a:chOff x="0" y="0"/>
          <a:chExt cx="0" cy="0"/>
        </a:xfrm>
      </p:grpSpPr>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0" y="0"/>
            <a:ext cx="12192000" cy="3873910"/>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788221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7BF90-C616-4117-AEDF-973AE1C2D680}"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r>
              <a:rPr kumimoji="1" lang="en-US" altLang="ja-JP"/>
              <a:t>Copyright 2024 ©</a:t>
            </a:r>
            <a:r>
              <a:rPr kumimoji="1" lang="ja-JP" altLang="en-US"/>
              <a:t>　</a:t>
            </a:r>
            <a:r>
              <a:rPr kumimoji="1" lang="en-US" altLang="ja-JP"/>
              <a:t>Investment Diagnosis Association</a:t>
            </a:r>
            <a:endParaRPr kumimoji="1" lang="ja-JP" altLang="en-US"/>
          </a:p>
        </p:txBody>
      </p:sp>
      <p:sp>
        <p:nvSpPr>
          <p:cNvPr id="4" name="Slide Number Placeholder 3"/>
          <p:cNvSpPr>
            <a:spLocks noGrp="1"/>
          </p:cNvSpPr>
          <p:nvPr>
            <p:ph type="sldNum" sz="quarter" idx="12"/>
          </p:nvPr>
        </p:nvSpPr>
        <p:spPr/>
        <p:txBody>
          <a:bodyPr/>
          <a:lstStyle/>
          <a:p>
            <a:fld id="{0EAF5918-BE34-4411-93AB-49D9299909D8}" type="slidenum">
              <a:rPr kumimoji="1" lang="ja-JP" altLang="en-US" smtClean="0"/>
              <a:t>‹#›</a:t>
            </a:fld>
            <a:endParaRPr kumimoji="1" lang="ja-JP" altLang="en-US"/>
          </a:p>
        </p:txBody>
      </p:sp>
    </p:spTree>
    <p:extLst>
      <p:ext uri="{BB962C8B-B14F-4D97-AF65-F5344CB8AC3E}">
        <p14:creationId xmlns:p14="http://schemas.microsoft.com/office/powerpoint/2010/main" val="353605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ベースコンテンツ">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522FEA-6124-9E9B-D1CA-10946D42FDFF}"/>
              </a:ext>
            </a:extLst>
          </p:cNvPr>
          <p:cNvGrpSpPr/>
          <p:nvPr userDrawn="1"/>
        </p:nvGrpSpPr>
        <p:grpSpPr>
          <a:xfrm>
            <a:off x="174487" y="239403"/>
            <a:ext cx="1313492" cy="727579"/>
            <a:chOff x="7534275" y="368755"/>
            <a:chExt cx="4362450" cy="2031399"/>
          </a:xfrm>
        </p:grpSpPr>
        <p:sp>
          <p:nvSpPr>
            <p:cNvPr id="8" name="正方形/長方形 7">
              <a:extLst>
                <a:ext uri="{FF2B5EF4-FFF2-40B4-BE49-F238E27FC236}">
                  <a16:creationId xmlns:a16="http://schemas.microsoft.com/office/drawing/2014/main" id="{541D9FBC-B717-1866-3BBC-BDEC8C92DC47}"/>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QR コード&#10;&#10;自動的に生成された説明">
              <a:extLst>
                <a:ext uri="{FF2B5EF4-FFF2-40B4-BE49-F238E27FC236}">
                  <a16:creationId xmlns:a16="http://schemas.microsoft.com/office/drawing/2014/main" id="{1A7A0E09-6588-DBF4-5668-DD5E7F2DA30E}"/>
                </a:ext>
              </a:extLst>
            </p:cNvPr>
            <p:cNvPicPr>
              <a:picLocks noChangeAspect="1"/>
            </p:cNvPicPr>
            <p:nvPr userDrawn="1"/>
          </p:nvPicPr>
          <p:blipFill rotWithShape="1">
            <a:blip r:embed="rId2"/>
            <a:srcRect l="32055"/>
            <a:stretch/>
          </p:blipFill>
          <p:spPr>
            <a:xfrm>
              <a:off x="7705725" y="595518"/>
              <a:ext cx="4037885" cy="1587196"/>
            </a:xfrm>
            <a:prstGeom prst="rect">
              <a:avLst/>
            </a:prstGeom>
          </p:spPr>
        </p:pic>
      </p:gr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dirty="0"/>
          </a:p>
        </p:txBody>
      </p:sp>
    </p:spTree>
    <p:extLst>
      <p:ext uri="{BB962C8B-B14F-4D97-AF65-F5344CB8AC3E}">
        <p14:creationId xmlns:p14="http://schemas.microsoft.com/office/powerpoint/2010/main" val="3823640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無地">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25679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画像レイアウト1">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0465F98C-0335-CD41-9A9E-0AA34FF45E41}"/>
              </a:ext>
            </a:extLst>
          </p:cNvPr>
          <p:cNvSpPr>
            <a:spLocks noGrp="1"/>
          </p:cNvSpPr>
          <p:nvPr>
            <p:ph type="pic" sz="quarter" idx="13"/>
          </p:nvPr>
        </p:nvSpPr>
        <p:spPr>
          <a:xfrm>
            <a:off x="6608763" y="-1588"/>
            <a:ext cx="5583237" cy="6859588"/>
          </a:xfrm>
          <a:solidFill>
            <a:schemeClr val="bg1">
              <a:lumMod val="85000"/>
            </a:schemeClr>
          </a:solidFill>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1334623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画像レイアウト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2122663"/>
            <a:ext cx="3716310" cy="2246903"/>
          </a:xfrm>
          <a:solidFill>
            <a:schemeClr val="bg1">
              <a:lumMod val="85000"/>
            </a:schemeClr>
          </a:solidFill>
        </p:spPr>
        <p:txBody>
          <a:bodyPr/>
          <a:lstStyle/>
          <a:p>
            <a:endParaRPr kumimoji="1" lang="ja-JP" altLang="en-US"/>
          </a:p>
        </p:txBody>
      </p:sp>
      <p:sp>
        <p:nvSpPr>
          <p:cNvPr id="9" name="図プレースホルダー 3">
            <a:extLst>
              <a:ext uri="{FF2B5EF4-FFF2-40B4-BE49-F238E27FC236}">
                <a16:creationId xmlns:a16="http://schemas.microsoft.com/office/drawing/2014/main" id="{8BFDAEA1-45D5-C548-B4E9-37A1D93AC952}"/>
              </a:ext>
            </a:extLst>
          </p:cNvPr>
          <p:cNvSpPr>
            <a:spLocks noGrp="1"/>
          </p:cNvSpPr>
          <p:nvPr>
            <p:ph type="pic" sz="quarter" idx="14"/>
          </p:nvPr>
        </p:nvSpPr>
        <p:spPr>
          <a:xfrm>
            <a:off x="4228690" y="2122663"/>
            <a:ext cx="3716310" cy="2246903"/>
          </a:xfrm>
          <a:solidFill>
            <a:schemeClr val="bg1">
              <a:lumMod val="85000"/>
            </a:schemeClr>
          </a:solidFill>
        </p:spPr>
        <p:txBody>
          <a:bodyPr/>
          <a:lstStyle/>
          <a:p>
            <a:endParaRPr kumimoji="1" lang="ja-JP" altLang="en-US"/>
          </a:p>
        </p:txBody>
      </p:sp>
      <p:sp>
        <p:nvSpPr>
          <p:cNvPr id="10" name="図プレースホルダー 3">
            <a:extLst>
              <a:ext uri="{FF2B5EF4-FFF2-40B4-BE49-F238E27FC236}">
                <a16:creationId xmlns:a16="http://schemas.microsoft.com/office/drawing/2014/main" id="{E15C522F-0E5F-AF47-9126-2B34559E061D}"/>
              </a:ext>
            </a:extLst>
          </p:cNvPr>
          <p:cNvSpPr>
            <a:spLocks noGrp="1"/>
          </p:cNvSpPr>
          <p:nvPr>
            <p:ph type="pic" sz="quarter" idx="15"/>
          </p:nvPr>
        </p:nvSpPr>
        <p:spPr>
          <a:xfrm>
            <a:off x="8108886" y="2122663"/>
            <a:ext cx="3716310" cy="2246903"/>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2887060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画像レイアウト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1960104"/>
            <a:ext cx="3716310" cy="1971816"/>
          </a:xfrm>
          <a:solidFill>
            <a:schemeClr val="bg1">
              <a:lumMod val="85000"/>
            </a:schemeClr>
          </a:solidFill>
        </p:spPr>
        <p:txBody>
          <a:bodyPr/>
          <a:lstStyle/>
          <a:p>
            <a:endParaRPr kumimoji="1" lang="ja-JP" altLang="en-US"/>
          </a:p>
        </p:txBody>
      </p:sp>
      <p:sp>
        <p:nvSpPr>
          <p:cNvPr id="9" name="図プレースホルダー 3">
            <a:extLst>
              <a:ext uri="{FF2B5EF4-FFF2-40B4-BE49-F238E27FC236}">
                <a16:creationId xmlns:a16="http://schemas.microsoft.com/office/drawing/2014/main" id="{8BFDAEA1-45D5-C548-B4E9-37A1D93AC952}"/>
              </a:ext>
            </a:extLst>
          </p:cNvPr>
          <p:cNvSpPr>
            <a:spLocks noGrp="1"/>
          </p:cNvSpPr>
          <p:nvPr>
            <p:ph type="pic" sz="quarter" idx="14"/>
          </p:nvPr>
        </p:nvSpPr>
        <p:spPr>
          <a:xfrm>
            <a:off x="4228690" y="1960104"/>
            <a:ext cx="3716310" cy="1971816"/>
          </a:xfrm>
          <a:solidFill>
            <a:schemeClr val="bg1">
              <a:lumMod val="85000"/>
            </a:schemeClr>
          </a:solidFill>
        </p:spPr>
        <p:txBody>
          <a:bodyPr/>
          <a:lstStyle/>
          <a:p>
            <a:endParaRPr kumimoji="1" lang="ja-JP" altLang="en-US"/>
          </a:p>
        </p:txBody>
      </p:sp>
      <p:sp>
        <p:nvSpPr>
          <p:cNvPr id="10" name="図プレースホルダー 3">
            <a:extLst>
              <a:ext uri="{FF2B5EF4-FFF2-40B4-BE49-F238E27FC236}">
                <a16:creationId xmlns:a16="http://schemas.microsoft.com/office/drawing/2014/main" id="{E15C522F-0E5F-AF47-9126-2B34559E061D}"/>
              </a:ext>
            </a:extLst>
          </p:cNvPr>
          <p:cNvSpPr>
            <a:spLocks noGrp="1"/>
          </p:cNvSpPr>
          <p:nvPr>
            <p:ph type="pic" sz="quarter" idx="15"/>
          </p:nvPr>
        </p:nvSpPr>
        <p:spPr>
          <a:xfrm>
            <a:off x="8108886" y="1960104"/>
            <a:ext cx="3716310" cy="1971816"/>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397242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画像レイアウト1">
    <p:spTree>
      <p:nvGrpSpPr>
        <p:cNvPr id="1" name=""/>
        <p:cNvGrpSpPr/>
        <p:nvPr/>
      </p:nvGrpSpPr>
      <p:grpSpPr>
        <a:xfrm>
          <a:off x="0" y="0"/>
          <a:ext cx="0" cy="0"/>
          <a:chOff x="0" y="0"/>
          <a:chExt cx="0" cy="0"/>
        </a:xfrm>
      </p:grpSpPr>
      <p:sp>
        <p:nvSpPr>
          <p:cNvPr id="9" name="図プレースホルダー 8">
            <a:extLst>
              <a:ext uri="{FF2B5EF4-FFF2-40B4-BE49-F238E27FC236}">
                <a16:creationId xmlns:a16="http://schemas.microsoft.com/office/drawing/2014/main" id="{089478DC-4EB9-F346-9089-2B9811755067}"/>
              </a:ext>
            </a:extLst>
          </p:cNvPr>
          <p:cNvSpPr>
            <a:spLocks noGrp="1"/>
          </p:cNvSpPr>
          <p:nvPr>
            <p:ph type="pic" sz="quarter" idx="13"/>
          </p:nvPr>
        </p:nvSpPr>
        <p:spPr>
          <a:xfrm>
            <a:off x="0" y="1286095"/>
            <a:ext cx="4634630" cy="4538508"/>
          </a:xfrm>
          <a:custGeom>
            <a:avLst/>
            <a:gdLst>
              <a:gd name="connsiteX0" fmla="*/ 0 w 4634630"/>
              <a:gd name="connsiteY0" fmla="*/ 0 h 4538508"/>
              <a:gd name="connsiteX1" fmla="*/ 2317315 w 4634630"/>
              <a:gd name="connsiteY1" fmla="*/ 0 h 4538508"/>
              <a:gd name="connsiteX2" fmla="*/ 4634630 w 4634630"/>
              <a:gd name="connsiteY2" fmla="*/ 2269254 h 4538508"/>
              <a:gd name="connsiteX3" fmla="*/ 2317315 w 4634630"/>
              <a:gd name="connsiteY3" fmla="*/ 4538508 h 4538508"/>
              <a:gd name="connsiteX4" fmla="*/ 0 w 4634630"/>
              <a:gd name="connsiteY4" fmla="*/ 4538508 h 4538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4630" h="4538508">
                <a:moveTo>
                  <a:pt x="0" y="0"/>
                </a:moveTo>
                <a:lnTo>
                  <a:pt x="2317315" y="0"/>
                </a:lnTo>
                <a:cubicBezTo>
                  <a:pt x="3597133" y="0"/>
                  <a:pt x="4634630" y="1015980"/>
                  <a:pt x="4634630" y="2269254"/>
                </a:cubicBezTo>
                <a:cubicBezTo>
                  <a:pt x="4634630" y="3522528"/>
                  <a:pt x="3597133" y="4538508"/>
                  <a:pt x="2317315" y="4538508"/>
                </a:cubicBezTo>
                <a:lnTo>
                  <a:pt x="0" y="4538508"/>
                </a:lnTo>
                <a:close/>
              </a:path>
            </a:pathLst>
          </a:custGeom>
          <a:solidFill>
            <a:schemeClr val="bg1">
              <a:lumMod val="85000"/>
            </a:schemeClr>
          </a:solidFill>
        </p:spPr>
        <p:txBody>
          <a:bodyPr wrap="square">
            <a:noAutofit/>
          </a:bodyPr>
          <a:lstStyle/>
          <a:p>
            <a:endParaRPr kumimoji="1" lang="ja-JP" altLang="en-US"/>
          </a:p>
        </p:txBody>
      </p:sp>
      <p:sp>
        <p:nvSpPr>
          <p:cNvPr id="6" name="スライド番号プレースホルダー 5">
            <a:extLst>
              <a:ext uri="{FF2B5EF4-FFF2-40B4-BE49-F238E27FC236}">
                <a16:creationId xmlns:a16="http://schemas.microsoft.com/office/drawing/2014/main" id="{DAFFC2C0-D170-374A-8BAC-966CC45449DC}"/>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Tree>
    <p:extLst>
      <p:ext uri="{BB962C8B-B14F-4D97-AF65-F5344CB8AC3E}">
        <p14:creationId xmlns:p14="http://schemas.microsoft.com/office/powerpoint/2010/main" val="83707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画像レイアウト4">
    <p:spTree>
      <p:nvGrpSpPr>
        <p:cNvPr id="1" name=""/>
        <p:cNvGrpSpPr/>
        <p:nvPr/>
      </p:nvGrpSpPr>
      <p:grpSpPr>
        <a:xfrm>
          <a:off x="0" y="0"/>
          <a:ext cx="0" cy="0"/>
          <a:chOff x="0" y="0"/>
          <a:chExt cx="0" cy="0"/>
        </a:xfrm>
      </p:grpSpPr>
      <p:sp>
        <p:nvSpPr>
          <p:cNvPr id="13" name="図プレースホルダー 12">
            <a:extLst>
              <a:ext uri="{FF2B5EF4-FFF2-40B4-BE49-F238E27FC236}">
                <a16:creationId xmlns:a16="http://schemas.microsoft.com/office/drawing/2014/main" id="{2658FED0-0CC3-7F4A-962E-D4C8316635B7}"/>
              </a:ext>
            </a:extLst>
          </p:cNvPr>
          <p:cNvSpPr>
            <a:spLocks noGrp="1"/>
          </p:cNvSpPr>
          <p:nvPr>
            <p:ph type="pic" sz="quarter" idx="13"/>
          </p:nvPr>
        </p:nvSpPr>
        <p:spPr>
          <a:xfrm>
            <a:off x="368300" y="1144588"/>
            <a:ext cx="5548313" cy="2587625"/>
          </a:xfrm>
          <a:solidFill>
            <a:schemeClr val="bg1">
              <a:lumMod val="85000"/>
            </a:schemeClr>
          </a:solidFill>
        </p:spPr>
        <p:txBody>
          <a:bodyPr/>
          <a:lstStyle/>
          <a:p>
            <a:endParaRPr kumimoji="1" lang="ja-JP" altLang="en-US"/>
          </a:p>
        </p:txBody>
      </p:sp>
      <p:sp>
        <p:nvSpPr>
          <p:cNvPr id="14" name="図プレースホルダー 12">
            <a:extLst>
              <a:ext uri="{FF2B5EF4-FFF2-40B4-BE49-F238E27FC236}">
                <a16:creationId xmlns:a16="http://schemas.microsoft.com/office/drawing/2014/main" id="{F5A0BEE7-F973-0143-A670-5151960D2CA7}"/>
              </a:ext>
            </a:extLst>
          </p:cNvPr>
          <p:cNvSpPr>
            <a:spLocks noGrp="1"/>
          </p:cNvSpPr>
          <p:nvPr>
            <p:ph type="pic" sz="quarter" idx="14"/>
          </p:nvPr>
        </p:nvSpPr>
        <p:spPr>
          <a:xfrm>
            <a:off x="6275388" y="3795719"/>
            <a:ext cx="5548313" cy="2587625"/>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615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画像レイアウト5">
    <p:spTree>
      <p:nvGrpSpPr>
        <p:cNvPr id="1" name=""/>
        <p:cNvGrpSpPr/>
        <p:nvPr/>
      </p:nvGrpSpPr>
      <p:grpSpPr>
        <a:xfrm>
          <a:off x="0" y="0"/>
          <a:ext cx="0" cy="0"/>
          <a:chOff x="0" y="0"/>
          <a:chExt cx="0" cy="0"/>
        </a:xfrm>
      </p:grpSpPr>
      <p:sp>
        <p:nvSpPr>
          <p:cNvPr id="16" name="図プレースホルダー 3">
            <a:extLst>
              <a:ext uri="{FF2B5EF4-FFF2-40B4-BE49-F238E27FC236}">
                <a16:creationId xmlns:a16="http://schemas.microsoft.com/office/drawing/2014/main" id="{55858E6A-092A-384C-961B-B6657DA16125}"/>
              </a:ext>
            </a:extLst>
          </p:cNvPr>
          <p:cNvSpPr>
            <a:spLocks noGrp="1"/>
          </p:cNvSpPr>
          <p:nvPr>
            <p:ph type="pic" sz="quarter" idx="15"/>
          </p:nvPr>
        </p:nvSpPr>
        <p:spPr>
          <a:xfrm>
            <a:off x="6140450" y="1999583"/>
            <a:ext cx="2805010" cy="2083753"/>
          </a:xfrm>
          <a:solidFill>
            <a:schemeClr val="bg1">
              <a:lumMod val="85000"/>
            </a:schemeClr>
          </a:solidFill>
        </p:spPr>
        <p:txBody>
          <a:bodyPr/>
          <a:lstStyle/>
          <a:p>
            <a:endParaRPr kumimoji="1" lang="ja-JP" altLang="en-US"/>
          </a:p>
        </p:txBody>
      </p:sp>
      <p:sp>
        <p:nvSpPr>
          <p:cNvPr id="2" name="タイトル 1">
            <a:extLst>
              <a:ext uri="{FF2B5EF4-FFF2-40B4-BE49-F238E27FC236}">
                <a16:creationId xmlns:a16="http://schemas.microsoft.com/office/drawing/2014/main" id="{0331AEC9-5DBA-3740-8A7F-3718C6A05059}"/>
              </a:ext>
            </a:extLst>
          </p:cNvPr>
          <p:cNvSpPr>
            <a:spLocks noGrp="1"/>
          </p:cNvSpPr>
          <p:nvPr>
            <p:ph type="ctrTitle"/>
          </p:nvPr>
        </p:nvSpPr>
        <p:spPr>
          <a:xfrm>
            <a:off x="373859" y="583514"/>
            <a:ext cx="11446666" cy="457378"/>
          </a:xfrm>
        </p:spPr>
        <p:txBody>
          <a:bodyPr anchor="t">
            <a:spAutoFit/>
          </a:bodyPr>
          <a:lstStyle>
            <a:lvl1pPr algn="l">
              <a:lnSpc>
                <a:spcPct val="100000"/>
              </a:lnSpc>
              <a:defRPr sz="2400" b="1" i="0">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FA54CEC-5460-CB48-B3F0-670F7E8C20B2}"/>
              </a:ext>
            </a:extLst>
          </p:cNvPr>
          <p:cNvSpPr>
            <a:spLocks noGrp="1"/>
          </p:cNvSpPr>
          <p:nvPr>
            <p:ph type="subTitle" idx="1"/>
          </p:nvPr>
        </p:nvSpPr>
        <p:spPr>
          <a:xfrm>
            <a:off x="373858" y="1144089"/>
            <a:ext cx="11446667" cy="400110"/>
          </a:xfrm>
        </p:spPr>
        <p:txBody>
          <a:bodyPr>
            <a:spAutoFit/>
          </a:bodyPr>
          <a:lstStyle>
            <a:lvl1pPr marL="0" indent="0" algn="l">
              <a:lnSpc>
                <a:spcPct val="100000"/>
              </a:lnSpc>
              <a:buNone/>
              <a:defRPr sz="2000" b="0" i="0">
                <a:latin typeface="Yu Gothic" panose="020B0400000000000000" pitchFamily="34" charset="-128"/>
                <a:ea typeface="Yu Gothic"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99E7A4-04B3-B84E-874A-71938BBEF057}"/>
              </a:ext>
            </a:extLst>
          </p:cNvPr>
          <p:cNvSpPr>
            <a:spLocks noGrp="1"/>
          </p:cNvSpPr>
          <p:nvPr>
            <p:ph type="sldNum" sz="quarter" idx="12"/>
          </p:nvPr>
        </p:nvSpPr>
        <p:spPr/>
        <p:txBody>
          <a:bodyPr/>
          <a:lstStyle/>
          <a:p>
            <a:fld id="{94A740F8-70F4-174E-A393-1861670FBC7F}" type="slidenum">
              <a:rPr kumimoji="1" lang="ja-JP" altLang="en-US" smtClean="0"/>
              <a:t>‹#›</a:t>
            </a:fld>
            <a:endParaRPr kumimoji="1" lang="ja-JP" altLang="en-US"/>
          </a:p>
        </p:txBody>
      </p:sp>
      <p:sp>
        <p:nvSpPr>
          <p:cNvPr id="7" name="Rectangle 34">
            <a:extLst>
              <a:ext uri="{FF2B5EF4-FFF2-40B4-BE49-F238E27FC236}">
                <a16:creationId xmlns:a16="http://schemas.microsoft.com/office/drawing/2014/main" id="{ED92127E-2DEE-CB40-ACB2-8EB894A8C2A1}"/>
              </a:ext>
            </a:extLst>
          </p:cNvPr>
          <p:cNvSpPr/>
          <p:nvPr userDrawn="1"/>
        </p:nvSpPr>
        <p:spPr>
          <a:xfrm>
            <a:off x="-3" y="368301"/>
            <a:ext cx="1676403" cy="645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図プレースホルダー 3">
            <a:extLst>
              <a:ext uri="{FF2B5EF4-FFF2-40B4-BE49-F238E27FC236}">
                <a16:creationId xmlns:a16="http://schemas.microsoft.com/office/drawing/2014/main" id="{D8F970B6-AA34-2240-991B-85732F46DE95}"/>
              </a:ext>
            </a:extLst>
          </p:cNvPr>
          <p:cNvSpPr>
            <a:spLocks noGrp="1"/>
          </p:cNvSpPr>
          <p:nvPr>
            <p:ph type="pic" sz="quarter" idx="13"/>
          </p:nvPr>
        </p:nvSpPr>
        <p:spPr>
          <a:xfrm>
            <a:off x="368300" y="1999583"/>
            <a:ext cx="2805010" cy="2083753"/>
          </a:xfrm>
          <a:solidFill>
            <a:schemeClr val="bg1">
              <a:lumMod val="85000"/>
            </a:schemeClr>
          </a:solidFill>
        </p:spPr>
        <p:txBody>
          <a:bodyPr/>
          <a:lstStyle/>
          <a:p>
            <a:endParaRPr kumimoji="1" lang="ja-JP" altLang="en-US"/>
          </a:p>
        </p:txBody>
      </p:sp>
      <p:sp>
        <p:nvSpPr>
          <p:cNvPr id="15" name="図プレースホルダー 3">
            <a:extLst>
              <a:ext uri="{FF2B5EF4-FFF2-40B4-BE49-F238E27FC236}">
                <a16:creationId xmlns:a16="http://schemas.microsoft.com/office/drawing/2014/main" id="{3123FF68-883D-6D4B-B7D9-191FAC693437}"/>
              </a:ext>
            </a:extLst>
          </p:cNvPr>
          <p:cNvSpPr>
            <a:spLocks noGrp="1"/>
          </p:cNvSpPr>
          <p:nvPr>
            <p:ph type="pic" sz="quarter" idx="14"/>
          </p:nvPr>
        </p:nvSpPr>
        <p:spPr>
          <a:xfrm>
            <a:off x="3254375" y="1999583"/>
            <a:ext cx="2805010" cy="2083753"/>
          </a:xfrm>
          <a:solidFill>
            <a:schemeClr val="bg1">
              <a:lumMod val="85000"/>
            </a:schemeClr>
          </a:solidFill>
        </p:spPr>
        <p:txBody>
          <a:bodyPr/>
          <a:lstStyle/>
          <a:p>
            <a:endParaRPr kumimoji="1" lang="ja-JP" altLang="en-US"/>
          </a:p>
        </p:txBody>
      </p:sp>
      <p:sp>
        <p:nvSpPr>
          <p:cNvPr id="17" name="図プレースホルダー 3">
            <a:extLst>
              <a:ext uri="{FF2B5EF4-FFF2-40B4-BE49-F238E27FC236}">
                <a16:creationId xmlns:a16="http://schemas.microsoft.com/office/drawing/2014/main" id="{D22E3EB1-D812-0243-91A4-62FFF09F4C6D}"/>
              </a:ext>
            </a:extLst>
          </p:cNvPr>
          <p:cNvSpPr>
            <a:spLocks noGrp="1"/>
          </p:cNvSpPr>
          <p:nvPr>
            <p:ph type="pic" sz="quarter" idx="16"/>
          </p:nvPr>
        </p:nvSpPr>
        <p:spPr>
          <a:xfrm>
            <a:off x="9026525" y="1999583"/>
            <a:ext cx="2805010" cy="2083753"/>
          </a:xfrm>
          <a:solidFill>
            <a:schemeClr val="bg1">
              <a:lumMod val="85000"/>
            </a:schemeClr>
          </a:solidFill>
        </p:spPr>
        <p:txBody>
          <a:bodyPr/>
          <a:lstStyle/>
          <a:p>
            <a:endParaRPr kumimoji="1" lang="ja-JP" altLang="en-US"/>
          </a:p>
        </p:txBody>
      </p:sp>
    </p:spTree>
    <p:extLst>
      <p:ext uri="{BB962C8B-B14F-4D97-AF65-F5344CB8AC3E}">
        <p14:creationId xmlns:p14="http://schemas.microsoft.com/office/powerpoint/2010/main" val="3509786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E2">
            <a:alpha val="70000"/>
          </a:srgb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E0FCA29-3945-194C-ACBC-7CA32AC47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5A9727BA-038C-4F47-BA17-2D9E6E42B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5777620A-413D-F54A-B717-0B1AA8D4AA1A}"/>
              </a:ext>
            </a:extLst>
          </p:cNvPr>
          <p:cNvSpPr>
            <a:spLocks noGrp="1"/>
          </p:cNvSpPr>
          <p:nvPr>
            <p:ph type="sldNum" sz="quarter" idx="4"/>
          </p:nvPr>
        </p:nvSpPr>
        <p:spPr>
          <a:xfrm>
            <a:off x="9080500" y="6414225"/>
            <a:ext cx="2743200" cy="365125"/>
          </a:xfrm>
          <a:prstGeom prst="rect">
            <a:avLst/>
          </a:prstGeom>
          <a:noFill/>
        </p:spPr>
        <p:txBody>
          <a:bodyPr vert="horz" lIns="91440" tIns="45720" rIns="91440" bIns="45720" rtlCol="0" anchor="ctr"/>
          <a:lstStyle>
            <a:lvl1pPr algn="r">
              <a:defRPr sz="1200">
                <a:solidFill>
                  <a:schemeClr val="tx1">
                    <a:lumMod val="75000"/>
                  </a:schemeClr>
                </a:solidFill>
              </a:defRPr>
            </a:lvl1pPr>
          </a:lstStyle>
          <a:p>
            <a:fld id="{94A740F8-70F4-174E-A393-1861670FBC7F}" type="slidenum">
              <a:rPr lang="ja-JP" altLang="en-US" smtClean="0"/>
              <a:pPr/>
              <a:t>‹#›</a:t>
            </a:fld>
            <a:endParaRPr lang="ja-JP" altLang="en-US"/>
          </a:p>
        </p:txBody>
      </p:sp>
    </p:spTree>
    <p:extLst>
      <p:ext uri="{BB962C8B-B14F-4D97-AF65-F5344CB8AC3E}">
        <p14:creationId xmlns:p14="http://schemas.microsoft.com/office/powerpoint/2010/main" val="9481208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3" r:id="rId5"/>
    <p:sldLayoutId id="2147483668" r:id="rId6"/>
    <p:sldLayoutId id="2147483664" r:id="rId7"/>
    <p:sldLayoutId id="2147483665" r:id="rId8"/>
    <p:sldLayoutId id="2147483666" r:id="rId9"/>
    <p:sldLayoutId id="2147483667" r:id="rId10"/>
    <p:sldLayoutId id="214748366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2" userDrawn="1">
          <p15:clr>
            <a:srgbClr val="F26B43"/>
          </p15:clr>
        </p15:guide>
        <p15:guide id="2" pos="7446" userDrawn="1">
          <p15:clr>
            <a:srgbClr val="F26B43"/>
          </p15:clr>
        </p15:guide>
        <p15:guide id="3" orient="horz" pos="232" userDrawn="1">
          <p15:clr>
            <a:srgbClr val="F26B43"/>
          </p15:clr>
        </p15:guide>
        <p15:guide id="4" orient="horz" pos="4042" userDrawn="1">
          <p15:clr>
            <a:srgbClr val="F26B43"/>
          </p15:clr>
        </p15:guide>
        <p15:guide id="5" orient="horz" pos="4201" userDrawn="1">
          <p15:clr>
            <a:srgbClr val="F26B43"/>
          </p15:clr>
        </p15:guide>
        <p15:guide id="6" pos="3727" userDrawn="1">
          <p15:clr>
            <a:srgbClr val="F26B43"/>
          </p15:clr>
        </p15:guide>
        <p15:guide id="7" pos="39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toushishindan.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mailto:info@toushishindan.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knowledge-is.co.jp/apply/toushishindanmoneysemina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7TJgBbafsKv2GUkf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meeting.eeasy.jp/iwanaga/yoyak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口を開けている赤ちゃん&#10;&#10;中程度の精度で自動的に生成された説明">
            <a:extLst>
              <a:ext uri="{FF2B5EF4-FFF2-40B4-BE49-F238E27FC236}">
                <a16:creationId xmlns:a16="http://schemas.microsoft.com/office/drawing/2014/main" id="{976D6C85-0573-40F4-A7E9-DA4DE5C1F822}"/>
              </a:ext>
            </a:extLst>
          </p:cNvPr>
          <p:cNvPicPr>
            <a:picLocks noChangeAspect="1"/>
          </p:cNvPicPr>
          <p:nvPr/>
        </p:nvPicPr>
        <p:blipFill rotWithShape="1">
          <a:blip r:embed="rId3"/>
          <a:srcRect l="14575" r="6551"/>
          <a:stretch/>
        </p:blipFill>
        <p:spPr>
          <a:xfrm>
            <a:off x="0" y="0"/>
            <a:ext cx="8113695" cy="6858000"/>
          </a:xfrm>
          <a:prstGeom prst="rect">
            <a:avLst/>
          </a:prstGeom>
        </p:spPr>
      </p:pic>
      <p:sp>
        <p:nvSpPr>
          <p:cNvPr id="4" name="Rectangle 15">
            <a:extLst>
              <a:ext uri="{FF2B5EF4-FFF2-40B4-BE49-F238E27FC236}">
                <a16:creationId xmlns:a16="http://schemas.microsoft.com/office/drawing/2014/main" id="{789ACEBB-E93B-C943-82CE-3FC9F5F4D9BB}"/>
              </a:ext>
            </a:extLst>
          </p:cNvPr>
          <p:cNvSpPr/>
          <p:nvPr/>
        </p:nvSpPr>
        <p:spPr>
          <a:xfrm rot="10800000" flipV="1">
            <a:off x="0" y="7648"/>
            <a:ext cx="8113693" cy="6859780"/>
          </a:xfrm>
          <a:prstGeom prst="rect">
            <a:avLst/>
          </a:prstGeom>
          <a:gradFill>
            <a:gsLst>
              <a:gs pos="15000">
                <a:schemeClr val="accent2">
                  <a:alpha val="64000"/>
                </a:schemeClr>
              </a:gs>
              <a:gs pos="100000">
                <a:schemeClr val="accent4">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dirty="0"/>
          </a:p>
        </p:txBody>
      </p:sp>
      <p:sp>
        <p:nvSpPr>
          <p:cNvPr id="5" name="タイトル 5">
            <a:extLst>
              <a:ext uri="{FF2B5EF4-FFF2-40B4-BE49-F238E27FC236}">
                <a16:creationId xmlns:a16="http://schemas.microsoft.com/office/drawing/2014/main" id="{6FC58C29-15C2-7F4B-9BE4-572CB7AB2BF4}"/>
              </a:ext>
            </a:extLst>
          </p:cNvPr>
          <p:cNvSpPr txBox="1">
            <a:spLocks/>
          </p:cNvSpPr>
          <p:nvPr/>
        </p:nvSpPr>
        <p:spPr>
          <a:xfrm>
            <a:off x="451295" y="2982148"/>
            <a:ext cx="7588523" cy="9107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子供</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の</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未来</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のために</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お金</a:t>
            </a:r>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について</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学ぼう</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～子育て世代のマネー講座～</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パパマママネティ講師養成講座</a:t>
            </a:r>
          </a:p>
        </p:txBody>
      </p:sp>
      <p:sp>
        <p:nvSpPr>
          <p:cNvPr id="9" name="タイトル 5">
            <a:extLst>
              <a:ext uri="{FF2B5EF4-FFF2-40B4-BE49-F238E27FC236}">
                <a16:creationId xmlns:a16="http://schemas.microsoft.com/office/drawing/2014/main" id="{79CDEA5B-AADF-7559-BA9F-DD12CA45EBC5}"/>
              </a:ext>
            </a:extLst>
          </p:cNvPr>
          <p:cNvSpPr txBox="1">
            <a:spLocks/>
          </p:cNvSpPr>
          <p:nvPr/>
        </p:nvSpPr>
        <p:spPr>
          <a:xfrm rot="10800000" flipV="1">
            <a:off x="8410753" y="5975175"/>
            <a:ext cx="3588589" cy="472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D2ACFB1A-48D2-D8FA-2F91-9F9B1B3355CB}"/>
              </a:ext>
            </a:extLst>
          </p:cNvPr>
          <p:cNvSpPr/>
          <p:nvPr/>
        </p:nvSpPr>
        <p:spPr>
          <a:xfrm>
            <a:off x="5724525" y="368755"/>
            <a:ext cx="617220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QR コード&#10;&#10;自動的に生成された説明">
            <a:extLst>
              <a:ext uri="{FF2B5EF4-FFF2-40B4-BE49-F238E27FC236}">
                <a16:creationId xmlns:a16="http://schemas.microsoft.com/office/drawing/2014/main" id="{C0DC7358-4032-0B9B-8A10-D407B740076B}"/>
              </a:ext>
            </a:extLst>
          </p:cNvPr>
          <p:cNvPicPr>
            <a:picLocks noChangeAspect="1"/>
          </p:cNvPicPr>
          <p:nvPr/>
        </p:nvPicPr>
        <p:blipFill>
          <a:blip r:embed="rId4"/>
          <a:stretch>
            <a:fillRect/>
          </a:stretch>
        </p:blipFill>
        <p:spPr>
          <a:xfrm>
            <a:off x="5800725" y="595518"/>
            <a:ext cx="5942885" cy="1587196"/>
          </a:xfrm>
          <a:prstGeom prst="rect">
            <a:avLst/>
          </a:prstGeom>
        </p:spPr>
      </p:pic>
    </p:spTree>
    <p:extLst>
      <p:ext uri="{BB962C8B-B14F-4D97-AF65-F5344CB8AC3E}">
        <p14:creationId xmlns:p14="http://schemas.microsoft.com/office/powerpoint/2010/main" val="133320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9</a:t>
            </a:fld>
            <a:endParaRPr kumimoji="1" lang="ja-JP" altLang="en-US"/>
          </a:p>
        </p:txBody>
      </p:sp>
      <p:grpSp>
        <p:nvGrpSpPr>
          <p:cNvPr id="7" name="グループ化 6">
            <a:extLst>
              <a:ext uri="{FF2B5EF4-FFF2-40B4-BE49-F238E27FC236}">
                <a16:creationId xmlns:a16="http://schemas.microsoft.com/office/drawing/2014/main" id="{129DCC54-0ADC-AFC1-E183-6DB50E78F057}"/>
              </a:ext>
            </a:extLst>
          </p:cNvPr>
          <p:cNvGrpSpPr/>
          <p:nvPr/>
        </p:nvGrpSpPr>
        <p:grpSpPr>
          <a:xfrm>
            <a:off x="0" y="1500519"/>
            <a:ext cx="11656062" cy="1465564"/>
            <a:chOff x="0" y="1500519"/>
            <a:chExt cx="11656062" cy="1465564"/>
          </a:xfrm>
        </p:grpSpPr>
        <p:sp>
          <p:nvSpPr>
            <p:cNvPr id="25" name="矢印: 五方向 24">
              <a:extLst>
                <a:ext uri="{FF2B5EF4-FFF2-40B4-BE49-F238E27FC236}">
                  <a16:creationId xmlns:a16="http://schemas.microsoft.com/office/drawing/2014/main" id="{DAB097EB-F2E3-DCE0-EDEF-C45379B1FCE3}"/>
                </a:ext>
              </a:extLst>
            </p:cNvPr>
            <p:cNvSpPr/>
            <p:nvPr/>
          </p:nvSpPr>
          <p:spPr>
            <a:xfrm>
              <a:off x="0" y="1911528"/>
              <a:ext cx="11656062" cy="927956"/>
            </a:xfrm>
            <a:prstGeom prst="homePlate">
              <a:avLst/>
            </a:prstGeom>
            <a:solidFill>
              <a:srgbClr val="E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44FA2CA1-0061-7C88-4788-E2F82BC7AF0D}"/>
                </a:ext>
              </a:extLst>
            </p:cNvPr>
            <p:cNvSpPr/>
            <p:nvPr/>
          </p:nvSpPr>
          <p:spPr>
            <a:xfrm>
              <a:off x="1463840" y="1500519"/>
              <a:ext cx="1260000" cy="1260000"/>
            </a:xfrm>
            <a:prstGeom prst="rect">
              <a:avLst/>
            </a:prstGeom>
            <a:solidFill>
              <a:srgbClr val="E9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3224BED5-097D-CB6B-D0C1-F9FF2532C6E9}"/>
                </a:ext>
              </a:extLst>
            </p:cNvPr>
            <p:cNvSpPr/>
            <p:nvPr/>
          </p:nvSpPr>
          <p:spPr>
            <a:xfrm flipV="1">
              <a:off x="2595454" y="273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a:extLst>
                <a:ext uri="{FF2B5EF4-FFF2-40B4-BE49-F238E27FC236}">
                  <a16:creationId xmlns:a16="http://schemas.microsoft.com/office/drawing/2014/main" id="{30443EB9-DCAF-8B5A-B7CE-22D05F838E2E}"/>
                </a:ext>
              </a:extLst>
            </p:cNvPr>
            <p:cNvSpPr/>
            <p:nvPr/>
          </p:nvSpPr>
          <p:spPr>
            <a:xfrm flipH="1" flipV="1">
              <a:off x="1539408" y="273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山形 28">
              <a:extLst>
                <a:ext uri="{FF2B5EF4-FFF2-40B4-BE49-F238E27FC236}">
                  <a16:creationId xmlns:a16="http://schemas.microsoft.com/office/drawing/2014/main" id="{92EF77AB-D895-86D9-CBCC-A44E80AE0276}"/>
                </a:ext>
              </a:extLst>
            </p:cNvPr>
            <p:cNvSpPr/>
            <p:nvPr/>
          </p:nvSpPr>
          <p:spPr>
            <a:xfrm>
              <a:off x="10479579" y="1911528"/>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矢印: 山形 29">
              <a:extLst>
                <a:ext uri="{FF2B5EF4-FFF2-40B4-BE49-F238E27FC236}">
                  <a16:creationId xmlns:a16="http://schemas.microsoft.com/office/drawing/2014/main" id="{D470C1F6-0485-6576-7F71-10A6B334E947}"/>
                </a:ext>
              </a:extLst>
            </p:cNvPr>
            <p:cNvSpPr/>
            <p:nvPr/>
          </p:nvSpPr>
          <p:spPr>
            <a:xfrm>
              <a:off x="9921000" y="1918380"/>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2068752"/>
              <a:ext cx="8494633"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パパママセミナーと個別相談までの流れ</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sp>
          <p:nvSpPr>
            <p:cNvPr id="49" name="TextBox 21">
              <a:extLst>
                <a:ext uri="{FF2B5EF4-FFF2-40B4-BE49-F238E27FC236}">
                  <a16:creationId xmlns:a16="http://schemas.microsoft.com/office/drawing/2014/main" id="{CBF4D020-247E-3FBA-A376-605948FC7B06}"/>
                </a:ext>
              </a:extLst>
            </p:cNvPr>
            <p:cNvSpPr txBox="1"/>
            <p:nvPr/>
          </p:nvSpPr>
          <p:spPr>
            <a:xfrm>
              <a:off x="1463840" y="1516930"/>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01</a:t>
              </a:r>
            </a:p>
          </p:txBody>
        </p:sp>
      </p:grpSp>
      <p:grpSp>
        <p:nvGrpSpPr>
          <p:cNvPr id="9" name="グループ化 8">
            <a:extLst>
              <a:ext uri="{FF2B5EF4-FFF2-40B4-BE49-F238E27FC236}">
                <a16:creationId xmlns:a16="http://schemas.microsoft.com/office/drawing/2014/main" id="{C686CA91-156C-25ED-3188-10C9A7F32451}"/>
              </a:ext>
            </a:extLst>
          </p:cNvPr>
          <p:cNvGrpSpPr/>
          <p:nvPr/>
        </p:nvGrpSpPr>
        <p:grpSpPr>
          <a:xfrm>
            <a:off x="0" y="3180621"/>
            <a:ext cx="11656062" cy="1354138"/>
            <a:chOff x="0" y="3180621"/>
            <a:chExt cx="11656062" cy="1354138"/>
          </a:xfrm>
        </p:grpSpPr>
        <p:sp>
          <p:nvSpPr>
            <p:cNvPr id="52" name="矢印: 五方向 51">
              <a:extLst>
                <a:ext uri="{FF2B5EF4-FFF2-40B4-BE49-F238E27FC236}">
                  <a16:creationId xmlns:a16="http://schemas.microsoft.com/office/drawing/2014/main" id="{890184DA-441B-C7BF-4B48-5A6C2CC2CEE8}"/>
                </a:ext>
              </a:extLst>
            </p:cNvPr>
            <p:cNvSpPr/>
            <p:nvPr/>
          </p:nvSpPr>
          <p:spPr>
            <a:xfrm>
              <a:off x="0" y="3591630"/>
              <a:ext cx="11656062" cy="927956"/>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FF9DD0C-BAE4-1F52-4E5C-68FB31509A8D}"/>
                </a:ext>
              </a:extLst>
            </p:cNvPr>
            <p:cNvSpPr/>
            <p:nvPr/>
          </p:nvSpPr>
          <p:spPr>
            <a:xfrm>
              <a:off x="1611831" y="3183503"/>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F0E3C31C-2785-E7E8-C39B-ACB2E620402A}"/>
                </a:ext>
              </a:extLst>
            </p:cNvPr>
            <p:cNvSpPr/>
            <p:nvPr/>
          </p:nvSpPr>
          <p:spPr>
            <a:xfrm>
              <a:off x="1463840" y="3180621"/>
              <a:ext cx="1260000" cy="1260000"/>
            </a:xfrm>
            <a:prstGeom prst="rect">
              <a:avLst/>
            </a:prstGeom>
            <a:solidFill>
              <a:srgbClr val="FFD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a:extLst>
                <a:ext uri="{FF2B5EF4-FFF2-40B4-BE49-F238E27FC236}">
                  <a16:creationId xmlns:a16="http://schemas.microsoft.com/office/drawing/2014/main" id="{8EC8FA53-FA07-D16B-0684-5AB008D4F8BF}"/>
                </a:ext>
              </a:extLst>
            </p:cNvPr>
            <p:cNvSpPr/>
            <p:nvPr/>
          </p:nvSpPr>
          <p:spPr>
            <a:xfrm flipV="1">
              <a:off x="2595454"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直角三角形 54">
              <a:extLst>
                <a:ext uri="{FF2B5EF4-FFF2-40B4-BE49-F238E27FC236}">
                  <a16:creationId xmlns:a16="http://schemas.microsoft.com/office/drawing/2014/main" id="{7D26DE0A-579A-8FE4-3AD6-F17F5246ADF2}"/>
                </a:ext>
              </a:extLst>
            </p:cNvPr>
            <p:cNvSpPr/>
            <p:nvPr/>
          </p:nvSpPr>
          <p:spPr>
            <a:xfrm flipH="1" flipV="1">
              <a:off x="1539408"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山形 55">
              <a:extLst>
                <a:ext uri="{FF2B5EF4-FFF2-40B4-BE49-F238E27FC236}">
                  <a16:creationId xmlns:a16="http://schemas.microsoft.com/office/drawing/2014/main" id="{41B5BC36-62E0-C38B-0EE6-4A810DD897B9}"/>
                </a:ext>
              </a:extLst>
            </p:cNvPr>
            <p:cNvSpPr/>
            <p:nvPr/>
          </p:nvSpPr>
          <p:spPr>
            <a:xfrm>
              <a:off x="10479579" y="3591630"/>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7" name="矢印: 山形 56">
              <a:extLst>
                <a:ext uri="{FF2B5EF4-FFF2-40B4-BE49-F238E27FC236}">
                  <a16:creationId xmlns:a16="http://schemas.microsoft.com/office/drawing/2014/main" id="{317D11A3-CABA-C7AD-0FBE-739F1D1E4541}"/>
                </a:ext>
              </a:extLst>
            </p:cNvPr>
            <p:cNvSpPr/>
            <p:nvPr/>
          </p:nvSpPr>
          <p:spPr>
            <a:xfrm>
              <a:off x="9921000" y="3598482"/>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5" name="TextBox 21">
              <a:extLst>
                <a:ext uri="{FF2B5EF4-FFF2-40B4-BE49-F238E27FC236}">
                  <a16:creationId xmlns:a16="http://schemas.microsoft.com/office/drawing/2014/main" id="{CBB8C8EB-AED8-E600-7CE8-DCA346B43E3F}"/>
                </a:ext>
              </a:extLst>
            </p:cNvPr>
            <p:cNvSpPr txBox="1"/>
            <p:nvPr/>
          </p:nvSpPr>
          <p:spPr>
            <a:xfrm>
              <a:off x="3124438" y="3733266"/>
              <a:ext cx="7571303"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具体的なセミナー開催までのフロー</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6" name="TextBox 21">
              <a:extLst>
                <a:ext uri="{FF2B5EF4-FFF2-40B4-BE49-F238E27FC236}">
                  <a16:creationId xmlns:a16="http://schemas.microsoft.com/office/drawing/2014/main" id="{421A6FE5-DD5B-D2DF-4BCC-32D0349C289B}"/>
                </a:ext>
              </a:extLst>
            </p:cNvPr>
            <p:cNvSpPr txBox="1"/>
            <p:nvPr/>
          </p:nvSpPr>
          <p:spPr>
            <a:xfrm>
              <a:off x="1463840" y="3181444"/>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02</a:t>
              </a:r>
            </a:p>
          </p:txBody>
        </p:sp>
      </p:grpSp>
      <p:grpSp>
        <p:nvGrpSpPr>
          <p:cNvPr id="10" name="グループ化 9">
            <a:extLst>
              <a:ext uri="{FF2B5EF4-FFF2-40B4-BE49-F238E27FC236}">
                <a16:creationId xmlns:a16="http://schemas.microsoft.com/office/drawing/2014/main" id="{831734C1-1AE2-20D9-B511-04541B687901}"/>
              </a:ext>
            </a:extLst>
          </p:cNvPr>
          <p:cNvGrpSpPr/>
          <p:nvPr/>
        </p:nvGrpSpPr>
        <p:grpSpPr>
          <a:xfrm>
            <a:off x="0" y="4860722"/>
            <a:ext cx="11656062" cy="1433420"/>
            <a:chOff x="0" y="4860722"/>
            <a:chExt cx="11656062" cy="1433420"/>
          </a:xfrm>
        </p:grpSpPr>
        <p:sp>
          <p:nvSpPr>
            <p:cNvPr id="59" name="矢印: 五方向 58">
              <a:extLst>
                <a:ext uri="{FF2B5EF4-FFF2-40B4-BE49-F238E27FC236}">
                  <a16:creationId xmlns:a16="http://schemas.microsoft.com/office/drawing/2014/main" id="{87AF836D-61E0-D2B2-CB22-DA21B5BC5C58}"/>
                </a:ext>
              </a:extLst>
            </p:cNvPr>
            <p:cNvSpPr/>
            <p:nvPr/>
          </p:nvSpPr>
          <p:spPr>
            <a:xfrm>
              <a:off x="0" y="5271731"/>
              <a:ext cx="11656062" cy="927956"/>
            </a:xfrm>
            <a:prstGeom prst="homePlate">
              <a:avLst/>
            </a:prstGeom>
            <a:solidFill>
              <a:srgbClr val="CBA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752D327-60AC-FF62-82F4-10974D818FDC}"/>
                </a:ext>
              </a:extLst>
            </p:cNvPr>
            <p:cNvSpPr/>
            <p:nvPr/>
          </p:nvSpPr>
          <p:spPr>
            <a:xfrm>
              <a:off x="1621821" y="4942886"/>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C64E262-D575-1434-872C-738A8AE2DC50}"/>
                </a:ext>
              </a:extLst>
            </p:cNvPr>
            <p:cNvSpPr/>
            <p:nvPr/>
          </p:nvSpPr>
          <p:spPr>
            <a:xfrm>
              <a:off x="1463840" y="4860722"/>
              <a:ext cx="1260000" cy="1260000"/>
            </a:xfrm>
            <a:prstGeom prst="rect">
              <a:avLst/>
            </a:prstGeom>
            <a:solidFill>
              <a:srgbClr val="D0A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直角三角形 60">
              <a:extLst>
                <a:ext uri="{FF2B5EF4-FFF2-40B4-BE49-F238E27FC236}">
                  <a16:creationId xmlns:a16="http://schemas.microsoft.com/office/drawing/2014/main" id="{2A569BC9-EC67-8963-65C4-8709922E0D27}"/>
                </a:ext>
              </a:extLst>
            </p:cNvPr>
            <p:cNvSpPr/>
            <p:nvPr/>
          </p:nvSpPr>
          <p:spPr>
            <a:xfrm flipV="1">
              <a:off x="2595454"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直角三角形 61">
              <a:extLst>
                <a:ext uri="{FF2B5EF4-FFF2-40B4-BE49-F238E27FC236}">
                  <a16:creationId xmlns:a16="http://schemas.microsoft.com/office/drawing/2014/main" id="{AA3BCCC4-C8F2-1915-F30A-D5E9FE73F37A}"/>
                </a:ext>
              </a:extLst>
            </p:cNvPr>
            <p:cNvSpPr/>
            <p:nvPr/>
          </p:nvSpPr>
          <p:spPr>
            <a:xfrm flipH="1" flipV="1">
              <a:off x="1539408"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山形 62">
              <a:extLst>
                <a:ext uri="{FF2B5EF4-FFF2-40B4-BE49-F238E27FC236}">
                  <a16:creationId xmlns:a16="http://schemas.microsoft.com/office/drawing/2014/main" id="{51FD91A9-ACD4-C75C-D79E-158B11017AEA}"/>
                </a:ext>
              </a:extLst>
            </p:cNvPr>
            <p:cNvSpPr/>
            <p:nvPr/>
          </p:nvSpPr>
          <p:spPr>
            <a:xfrm>
              <a:off x="10479579" y="5271731"/>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4" name="矢印: 山形 63">
              <a:extLst>
                <a:ext uri="{FF2B5EF4-FFF2-40B4-BE49-F238E27FC236}">
                  <a16:creationId xmlns:a16="http://schemas.microsoft.com/office/drawing/2014/main" id="{CD8CB506-9592-1E0A-BF67-E44AE56EBBFC}"/>
                </a:ext>
              </a:extLst>
            </p:cNvPr>
            <p:cNvSpPr/>
            <p:nvPr/>
          </p:nvSpPr>
          <p:spPr>
            <a:xfrm>
              <a:off x="9921000" y="5278583"/>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7" name="TextBox 21">
              <a:extLst>
                <a:ext uri="{FF2B5EF4-FFF2-40B4-BE49-F238E27FC236}">
                  <a16:creationId xmlns:a16="http://schemas.microsoft.com/office/drawing/2014/main" id="{5C9E6002-8345-4635-AA8E-DF3DE37D16FF}"/>
                </a:ext>
              </a:extLst>
            </p:cNvPr>
            <p:cNvSpPr txBox="1"/>
            <p:nvPr/>
          </p:nvSpPr>
          <p:spPr>
            <a:xfrm>
              <a:off x="3124438" y="5416590"/>
              <a:ext cx="4339650"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後援事業でのお約束</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8" name="TextBox 21">
              <a:extLst>
                <a:ext uri="{FF2B5EF4-FFF2-40B4-BE49-F238E27FC236}">
                  <a16:creationId xmlns:a16="http://schemas.microsoft.com/office/drawing/2014/main" id="{EB0D46E3-E197-37C8-5782-9FAD053C084B}"/>
                </a:ext>
              </a:extLst>
            </p:cNvPr>
            <p:cNvSpPr txBox="1"/>
            <p:nvPr/>
          </p:nvSpPr>
          <p:spPr>
            <a:xfrm>
              <a:off x="1463840" y="4864768"/>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03</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270562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矢印: 五方向 24">
            <a:extLst>
              <a:ext uri="{FF2B5EF4-FFF2-40B4-BE49-F238E27FC236}">
                <a16:creationId xmlns:a16="http://schemas.microsoft.com/office/drawing/2014/main" id="{DAB097EB-F2E3-DCE0-EDEF-C45379B1FCE3}"/>
              </a:ext>
            </a:extLst>
          </p:cNvPr>
          <p:cNvSpPr/>
          <p:nvPr/>
        </p:nvSpPr>
        <p:spPr>
          <a:xfrm>
            <a:off x="0" y="3171528"/>
            <a:ext cx="11656062" cy="927956"/>
          </a:xfrm>
          <a:prstGeom prst="homePlate">
            <a:avLst/>
          </a:prstGeom>
          <a:solidFill>
            <a:srgbClr val="E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10</a:t>
            </a:fld>
            <a:endParaRPr kumimoji="1" lang="ja-JP" altLang="en-US"/>
          </a:p>
        </p:txBody>
      </p:sp>
      <p:sp>
        <p:nvSpPr>
          <p:cNvPr id="26" name="正方形/長方形 25">
            <a:extLst>
              <a:ext uri="{FF2B5EF4-FFF2-40B4-BE49-F238E27FC236}">
                <a16:creationId xmlns:a16="http://schemas.microsoft.com/office/drawing/2014/main" id="{44FA2CA1-0061-7C88-4788-E2F82BC7AF0D}"/>
              </a:ext>
            </a:extLst>
          </p:cNvPr>
          <p:cNvSpPr/>
          <p:nvPr/>
        </p:nvSpPr>
        <p:spPr>
          <a:xfrm>
            <a:off x="1463840" y="2760519"/>
            <a:ext cx="1260000" cy="1260000"/>
          </a:xfrm>
          <a:prstGeom prst="rect">
            <a:avLst/>
          </a:prstGeom>
          <a:solidFill>
            <a:srgbClr val="E9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3224BED5-097D-CB6B-D0C1-F9FF2532C6E9}"/>
              </a:ext>
            </a:extLst>
          </p:cNvPr>
          <p:cNvSpPr/>
          <p:nvPr/>
        </p:nvSpPr>
        <p:spPr>
          <a:xfrm flipV="1">
            <a:off x="2595454" y="399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a:extLst>
              <a:ext uri="{FF2B5EF4-FFF2-40B4-BE49-F238E27FC236}">
                <a16:creationId xmlns:a16="http://schemas.microsoft.com/office/drawing/2014/main" id="{30443EB9-DCAF-8B5A-B7CE-22D05F838E2E}"/>
              </a:ext>
            </a:extLst>
          </p:cNvPr>
          <p:cNvSpPr/>
          <p:nvPr/>
        </p:nvSpPr>
        <p:spPr>
          <a:xfrm flipH="1" flipV="1">
            <a:off x="1539408" y="3993054"/>
            <a:ext cx="106290" cy="114308"/>
          </a:xfrm>
          <a:prstGeom prst="rtTriangle">
            <a:avLst/>
          </a:prstGeom>
          <a:solidFill>
            <a:srgbClr val="7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山形 28">
            <a:extLst>
              <a:ext uri="{FF2B5EF4-FFF2-40B4-BE49-F238E27FC236}">
                <a16:creationId xmlns:a16="http://schemas.microsoft.com/office/drawing/2014/main" id="{92EF77AB-D895-86D9-CBCC-A44E80AE0276}"/>
              </a:ext>
            </a:extLst>
          </p:cNvPr>
          <p:cNvSpPr/>
          <p:nvPr/>
        </p:nvSpPr>
        <p:spPr>
          <a:xfrm>
            <a:off x="10479579" y="3171528"/>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矢印: 山形 29">
            <a:extLst>
              <a:ext uri="{FF2B5EF4-FFF2-40B4-BE49-F238E27FC236}">
                <a16:creationId xmlns:a16="http://schemas.microsoft.com/office/drawing/2014/main" id="{D470C1F6-0485-6576-7F71-10A6B334E947}"/>
              </a:ext>
            </a:extLst>
          </p:cNvPr>
          <p:cNvSpPr/>
          <p:nvPr/>
        </p:nvSpPr>
        <p:spPr>
          <a:xfrm>
            <a:off x="9921000" y="3178380"/>
            <a:ext cx="751439" cy="927956"/>
          </a:xfrm>
          <a:prstGeom prst="chevron">
            <a:avLst>
              <a:gd name="adj" fmla="val 60388"/>
            </a:avLst>
          </a:prstGeom>
          <a:solidFill>
            <a:srgbClr val="F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8032968"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パパマママネティセミナー資料ついて</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sp>
        <p:nvSpPr>
          <p:cNvPr id="49" name="TextBox 21">
            <a:extLst>
              <a:ext uri="{FF2B5EF4-FFF2-40B4-BE49-F238E27FC236}">
                <a16:creationId xmlns:a16="http://schemas.microsoft.com/office/drawing/2014/main" id="{CBF4D020-247E-3FBA-A376-605948FC7B06}"/>
              </a:ext>
            </a:extLst>
          </p:cNvPr>
          <p:cNvSpPr txBox="1"/>
          <p:nvPr/>
        </p:nvSpPr>
        <p:spPr>
          <a:xfrm>
            <a:off x="1463840" y="2776930"/>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01</a:t>
            </a: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2086751"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10566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4378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パパマママネティ講師セミナーの流れ</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1252016" y="2959420"/>
            <a:ext cx="11649452" cy="1015663"/>
          </a:xfrm>
          <a:prstGeom prst="rect">
            <a:avLst/>
          </a:prstGeom>
          <a:noFill/>
        </p:spPr>
        <p:txBody>
          <a:bodyPr wrap="square">
            <a:spAutoFit/>
          </a:bodyPr>
          <a:lstStyle/>
          <a:p>
            <a:r>
              <a:rPr lang="ja-JP" altLang="en-US" sz="6000" b="1" dirty="0">
                <a:latin typeface="UD デジタル 教科書体 N-R" panose="02020400000000000000" pitchFamily="17" charset="-128"/>
                <a:ea typeface="UD デジタル 教科書体 N-R" panose="02020400000000000000" pitchFamily="17" charset="-128"/>
              </a:rPr>
              <a:t>岩永講師よりセミナー実演</a:t>
            </a:r>
            <a:endParaRPr lang="en-US" altLang="ja-JP" sz="60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1103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4378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パパマママネティ講師セミナーの流れ</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681746" y="2921168"/>
            <a:ext cx="11649452" cy="1015663"/>
          </a:xfrm>
          <a:prstGeom prst="rect">
            <a:avLst/>
          </a:prstGeom>
          <a:noFill/>
        </p:spPr>
        <p:txBody>
          <a:bodyPr wrap="square">
            <a:spAutoFit/>
          </a:bodyPr>
          <a:lstStyle/>
          <a:p>
            <a:r>
              <a:rPr lang="ja-JP" altLang="en-US" sz="6000" b="1" dirty="0">
                <a:latin typeface="UD デジタル 教科書体 N-R" panose="02020400000000000000" pitchFamily="17" charset="-128"/>
                <a:ea typeface="UD デジタル 教科書体 N-R" panose="02020400000000000000" pitchFamily="17" charset="-128"/>
              </a:rPr>
              <a:t>セミナーへの質疑応答タイム</a:t>
            </a:r>
            <a:endParaRPr lang="en-US" altLang="ja-JP" sz="60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32812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4378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パパマママネティ講師セミナーの流れ</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150803" y="1739111"/>
            <a:ext cx="11649452" cy="4893647"/>
          </a:xfrm>
          <a:prstGeom prst="rect">
            <a:avLst/>
          </a:prstGeom>
          <a:noFill/>
        </p:spPr>
        <p:txBody>
          <a:bodyPr wrap="square">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・セミナーチラシ配布枚数はどれぐらいですか？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・セミナー参加人数はどれぐらいですか？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・個別相談移行率はどれぐらいですか？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・個別相談からの契約率はどれぐらいですか？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・セミナーで個別相談に引き込むための工夫</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セミナー時</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・セミナー時間</a:t>
            </a:r>
            <a:r>
              <a:rPr lang="en-US" altLang="ja-JP" sz="2400" b="1" dirty="0">
                <a:latin typeface="UD デジタル 教科書体 N-R" panose="02020400000000000000" pitchFamily="17" charset="-128"/>
                <a:ea typeface="UD デジタル 教科書体 N-R" panose="02020400000000000000" pitchFamily="17" charset="-128"/>
              </a:rPr>
              <a:t>(90</a:t>
            </a:r>
            <a:r>
              <a:rPr lang="ja-JP" altLang="en-US" sz="2400" b="1" dirty="0">
                <a:latin typeface="UD デジタル 教科書体 N-R" panose="02020400000000000000" pitchFamily="17" charset="-128"/>
                <a:ea typeface="UD デジタル 教科書体 N-R" panose="02020400000000000000" pitchFamily="17" charset="-128"/>
              </a:rPr>
              <a:t>分</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は</a:t>
            </a:r>
            <a:r>
              <a:rPr lang="en-US" altLang="ja-JP" sz="2400" b="1" dirty="0">
                <a:latin typeface="UD デジタル 教科書体 N-R" panose="02020400000000000000" pitchFamily="17" charset="-128"/>
                <a:ea typeface="UD デジタル 教科書体 N-R" panose="02020400000000000000" pitchFamily="17" charset="-128"/>
              </a:rPr>
              <a:t>60</a:t>
            </a:r>
            <a:r>
              <a:rPr lang="ja-JP" altLang="en-US" sz="2400" b="1" dirty="0">
                <a:latin typeface="UD デジタル 教科書体 N-R" panose="02020400000000000000" pitchFamily="17" charset="-128"/>
                <a:ea typeface="UD デジタル 教科書体 N-R" panose="02020400000000000000" pitchFamily="17" charset="-128"/>
              </a:rPr>
              <a:t>分じゃダメですか？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・話す練習はどうやったらいいですか？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・個別相談への誘導方法は？</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アンケートから？公式</a:t>
            </a:r>
            <a:r>
              <a:rPr lang="en-US" altLang="ja-JP" sz="2400" b="1" dirty="0">
                <a:latin typeface="UD デジタル 教科書体 N-R" panose="02020400000000000000" pitchFamily="17" charset="-128"/>
                <a:ea typeface="UD デジタル 教科書体 N-R" panose="02020400000000000000" pitchFamily="17" charset="-128"/>
              </a:rPr>
              <a:t>LINE</a:t>
            </a:r>
            <a:r>
              <a:rPr lang="ja-JP" altLang="en-US" sz="2400" b="1" dirty="0">
                <a:latin typeface="UD デジタル 教科書体 N-R" panose="02020400000000000000" pitchFamily="17" charset="-128"/>
                <a:ea typeface="UD デジタル 教科書体 N-R" panose="02020400000000000000" pitchFamily="17" charset="-128"/>
              </a:rPr>
              <a:t>？個別用フォーム？</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・司会はどうやってる？</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スクリプトあり</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・個別相談はオンラインですか？対面ですか？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・どんなセッティングでセミナーを開催してますか？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・生開催ではやらないのですか？</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皆さん情報共有してください</a:t>
            </a:r>
            <a:r>
              <a:rPr lang="en-US" altLang="ja-JP" sz="2400" b="1" dirty="0">
                <a:latin typeface="UD デジタル 教科書体 N-R" panose="02020400000000000000" pitchFamily="17" charset="-128"/>
                <a:ea typeface="UD デジタル 教科書体 N-R" panose="02020400000000000000" pitchFamily="17" charset="-128"/>
              </a:rPr>
              <a:t>)</a:t>
            </a:r>
          </a:p>
          <a:p>
            <a:endParaRPr lang="en-US" altLang="ja-JP" sz="24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5668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14</a:t>
            </a:fld>
            <a:endParaRPr kumimoji="1" lang="ja-JP" altLang="en-US"/>
          </a:p>
        </p:txBody>
      </p:sp>
      <p:grpSp>
        <p:nvGrpSpPr>
          <p:cNvPr id="9" name="グループ化 8">
            <a:extLst>
              <a:ext uri="{FF2B5EF4-FFF2-40B4-BE49-F238E27FC236}">
                <a16:creationId xmlns:a16="http://schemas.microsoft.com/office/drawing/2014/main" id="{C686CA91-156C-25ED-3188-10C9A7F32451}"/>
              </a:ext>
            </a:extLst>
          </p:cNvPr>
          <p:cNvGrpSpPr/>
          <p:nvPr/>
        </p:nvGrpSpPr>
        <p:grpSpPr>
          <a:xfrm>
            <a:off x="0" y="3180621"/>
            <a:ext cx="11656062" cy="1354138"/>
            <a:chOff x="0" y="3180621"/>
            <a:chExt cx="11656062" cy="1354138"/>
          </a:xfrm>
        </p:grpSpPr>
        <p:sp>
          <p:nvSpPr>
            <p:cNvPr id="52" name="矢印: 五方向 51">
              <a:extLst>
                <a:ext uri="{FF2B5EF4-FFF2-40B4-BE49-F238E27FC236}">
                  <a16:creationId xmlns:a16="http://schemas.microsoft.com/office/drawing/2014/main" id="{890184DA-441B-C7BF-4B48-5A6C2CC2CEE8}"/>
                </a:ext>
              </a:extLst>
            </p:cNvPr>
            <p:cNvSpPr/>
            <p:nvPr/>
          </p:nvSpPr>
          <p:spPr>
            <a:xfrm>
              <a:off x="0" y="3591630"/>
              <a:ext cx="11656062" cy="927956"/>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FF9DD0C-BAE4-1F52-4E5C-68FB31509A8D}"/>
                </a:ext>
              </a:extLst>
            </p:cNvPr>
            <p:cNvSpPr/>
            <p:nvPr/>
          </p:nvSpPr>
          <p:spPr>
            <a:xfrm>
              <a:off x="1611831" y="3183503"/>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F0E3C31C-2785-E7E8-C39B-ACB2E620402A}"/>
                </a:ext>
              </a:extLst>
            </p:cNvPr>
            <p:cNvSpPr/>
            <p:nvPr/>
          </p:nvSpPr>
          <p:spPr>
            <a:xfrm>
              <a:off x="1463840" y="3180621"/>
              <a:ext cx="1260000" cy="1260000"/>
            </a:xfrm>
            <a:prstGeom prst="rect">
              <a:avLst/>
            </a:prstGeom>
            <a:solidFill>
              <a:srgbClr val="FFD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a:extLst>
                <a:ext uri="{FF2B5EF4-FFF2-40B4-BE49-F238E27FC236}">
                  <a16:creationId xmlns:a16="http://schemas.microsoft.com/office/drawing/2014/main" id="{8EC8FA53-FA07-D16B-0684-5AB008D4F8BF}"/>
                </a:ext>
              </a:extLst>
            </p:cNvPr>
            <p:cNvSpPr/>
            <p:nvPr/>
          </p:nvSpPr>
          <p:spPr>
            <a:xfrm flipV="1">
              <a:off x="2595454"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直角三角形 54">
              <a:extLst>
                <a:ext uri="{FF2B5EF4-FFF2-40B4-BE49-F238E27FC236}">
                  <a16:creationId xmlns:a16="http://schemas.microsoft.com/office/drawing/2014/main" id="{7D26DE0A-579A-8FE4-3AD6-F17F5246ADF2}"/>
                </a:ext>
              </a:extLst>
            </p:cNvPr>
            <p:cNvSpPr/>
            <p:nvPr/>
          </p:nvSpPr>
          <p:spPr>
            <a:xfrm flipH="1" flipV="1">
              <a:off x="1539408" y="4413156"/>
              <a:ext cx="106290" cy="114308"/>
            </a:xfrm>
            <a:prstGeom prst="rtTriangle">
              <a:avLst/>
            </a:prstGeom>
            <a:solidFill>
              <a:srgbClr val="92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山形 55">
              <a:extLst>
                <a:ext uri="{FF2B5EF4-FFF2-40B4-BE49-F238E27FC236}">
                  <a16:creationId xmlns:a16="http://schemas.microsoft.com/office/drawing/2014/main" id="{41B5BC36-62E0-C38B-0EE6-4A810DD897B9}"/>
                </a:ext>
              </a:extLst>
            </p:cNvPr>
            <p:cNvSpPr/>
            <p:nvPr/>
          </p:nvSpPr>
          <p:spPr>
            <a:xfrm>
              <a:off x="10479579" y="3591630"/>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7" name="矢印: 山形 56">
              <a:extLst>
                <a:ext uri="{FF2B5EF4-FFF2-40B4-BE49-F238E27FC236}">
                  <a16:creationId xmlns:a16="http://schemas.microsoft.com/office/drawing/2014/main" id="{317D11A3-CABA-C7AD-0FBE-739F1D1E4541}"/>
                </a:ext>
              </a:extLst>
            </p:cNvPr>
            <p:cNvSpPr/>
            <p:nvPr/>
          </p:nvSpPr>
          <p:spPr>
            <a:xfrm>
              <a:off x="9921000" y="3598482"/>
              <a:ext cx="751439" cy="927956"/>
            </a:xfrm>
            <a:prstGeom prst="chevron">
              <a:avLst>
                <a:gd name="adj" fmla="val 60388"/>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5" name="TextBox 21">
              <a:extLst>
                <a:ext uri="{FF2B5EF4-FFF2-40B4-BE49-F238E27FC236}">
                  <a16:creationId xmlns:a16="http://schemas.microsoft.com/office/drawing/2014/main" id="{CBB8C8EB-AED8-E600-7CE8-DCA346B43E3F}"/>
                </a:ext>
              </a:extLst>
            </p:cNvPr>
            <p:cNvSpPr txBox="1"/>
            <p:nvPr/>
          </p:nvSpPr>
          <p:spPr>
            <a:xfrm>
              <a:off x="3124438" y="3733266"/>
              <a:ext cx="7571303"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solidFill>
                  <a:latin typeface="UD デジタル 教科書体 N-R" panose="02020400000000000000" pitchFamily="17" charset="-128"/>
                  <a:ea typeface="UD デジタル 教科書体 N-R" panose="02020400000000000000" pitchFamily="17" charset="-128"/>
                </a:rPr>
                <a:t>具体的なセミナー開催までのフロー</a:t>
              </a:r>
              <a:endParaRPr lang="en-US" altLang="ja-JP" sz="36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6" name="TextBox 21">
              <a:extLst>
                <a:ext uri="{FF2B5EF4-FFF2-40B4-BE49-F238E27FC236}">
                  <a16:creationId xmlns:a16="http://schemas.microsoft.com/office/drawing/2014/main" id="{421A6FE5-DD5B-D2DF-4BCC-32D0349C289B}"/>
                </a:ext>
              </a:extLst>
            </p:cNvPr>
            <p:cNvSpPr txBox="1"/>
            <p:nvPr/>
          </p:nvSpPr>
          <p:spPr>
            <a:xfrm>
              <a:off x="1463840" y="3181444"/>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02</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39864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15</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80"/>
            <a:ext cx="5945482"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開催地を決めよう！</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16" name="テキスト ボックス 15">
            <a:extLst>
              <a:ext uri="{FF2B5EF4-FFF2-40B4-BE49-F238E27FC236}">
                <a16:creationId xmlns:a16="http://schemas.microsoft.com/office/drawing/2014/main" id="{1630E99F-9D74-5989-09E5-A7989540020F}"/>
              </a:ext>
            </a:extLst>
          </p:cNvPr>
          <p:cNvSpPr txBox="1"/>
          <p:nvPr/>
        </p:nvSpPr>
        <p:spPr>
          <a:xfrm>
            <a:off x="150803" y="1739111"/>
            <a:ext cx="11649452" cy="830997"/>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１，開催地域の児童数の検索</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行政の</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HP</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参照</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・・・未就学児は小学生</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×25</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％で算出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例：児童数</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33,000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人</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×125</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41,250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人</a:t>
            </a:r>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81340E2D-96D7-6B02-0852-434854F5B6C1}"/>
              </a:ext>
            </a:extLst>
          </p:cNvPr>
          <p:cNvSpPr txBox="1"/>
          <p:nvPr/>
        </p:nvSpPr>
        <p:spPr>
          <a:xfrm>
            <a:off x="144844" y="3205616"/>
            <a:ext cx="10615520" cy="1200329"/>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３，後援申請シートと一緒に投資診断協会へメールにて送信</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hlinkClick r:id="rId3"/>
              </a:rPr>
              <a:t>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hlinkClick r:id="rId3"/>
              </a:rPr>
              <a:t>info@toushishindan.com</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へメール送信</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件名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後援申請</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ファイル添付　セミナー申請書件後援報告書</a:t>
            </a:r>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8EC6945A-7C26-9DFD-8CB1-A7680D956927}"/>
              </a:ext>
            </a:extLst>
          </p:cNvPr>
          <p:cNvSpPr txBox="1"/>
          <p:nvPr/>
        </p:nvSpPr>
        <p:spPr>
          <a:xfrm>
            <a:off x="144844" y="2587383"/>
            <a:ext cx="11649452"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２，セミナー申請書に必要事項を記入</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写真やプロフィールなど</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p:txBody>
      </p:sp>
      <p:sp>
        <p:nvSpPr>
          <p:cNvPr id="22" name="テキスト ボックス 21">
            <a:extLst>
              <a:ext uri="{FF2B5EF4-FFF2-40B4-BE49-F238E27FC236}">
                <a16:creationId xmlns:a16="http://schemas.microsoft.com/office/drawing/2014/main" id="{8EC6945A-7C26-9DFD-8CB1-A7680D956927}"/>
              </a:ext>
            </a:extLst>
          </p:cNvPr>
          <p:cNvSpPr txBox="1"/>
          <p:nvPr/>
        </p:nvSpPr>
        <p:spPr>
          <a:xfrm>
            <a:off x="144844" y="4488715"/>
            <a:ext cx="11649452" cy="1200329"/>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４</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，セミナー準備・・・アンケートフォーム、個別相談申し込みフォーム作成</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セミナーの練習、練習、練習→練習後、動画提出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3" name="テキスト ボックス 22">
            <a:extLst>
              <a:ext uri="{FF2B5EF4-FFF2-40B4-BE49-F238E27FC236}">
                <a16:creationId xmlns:a16="http://schemas.microsoft.com/office/drawing/2014/main" id="{D09FA0B3-D2D5-9F88-E26E-D084B1FE8DBB}"/>
              </a:ext>
            </a:extLst>
          </p:cNvPr>
          <p:cNvSpPr txBox="1"/>
          <p:nvPr/>
        </p:nvSpPr>
        <p:spPr>
          <a:xfrm>
            <a:off x="144844" y="5473620"/>
            <a:ext cx="11649452" cy="461665"/>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５</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，セミナー終了後、参加者へメール送信</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4" name="テキスト ボックス 23">
            <a:extLst>
              <a:ext uri="{FF2B5EF4-FFF2-40B4-BE49-F238E27FC236}">
                <a16:creationId xmlns:a16="http://schemas.microsoft.com/office/drawing/2014/main" id="{CFD3198F-2844-86DD-4E8B-4A7BB6190810}"/>
              </a:ext>
            </a:extLst>
          </p:cNvPr>
          <p:cNvSpPr txBox="1"/>
          <p:nvPr/>
        </p:nvSpPr>
        <p:spPr>
          <a:xfrm>
            <a:off x="136401" y="6030498"/>
            <a:ext cx="11649452" cy="461665"/>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６，個別相談実施後、メールにて後援実施報告書をメールにて提出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3278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16</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80"/>
            <a:ext cx="5945482"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開催地を決めよう！</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16" name="テキスト ボックス 15">
            <a:extLst>
              <a:ext uri="{FF2B5EF4-FFF2-40B4-BE49-F238E27FC236}">
                <a16:creationId xmlns:a16="http://schemas.microsoft.com/office/drawing/2014/main" id="{1630E99F-9D74-5989-09E5-A7989540020F}"/>
              </a:ext>
            </a:extLst>
          </p:cNvPr>
          <p:cNvSpPr txBox="1"/>
          <p:nvPr/>
        </p:nvSpPr>
        <p:spPr>
          <a:xfrm>
            <a:off x="150803" y="1739111"/>
            <a:ext cx="11649452" cy="3046988"/>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１，開催地域の児童数の検索</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行政の</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HP</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参照</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・・・未就学児は小学生</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×25</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％で算出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例：児童数</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33,000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人</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×125</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41,250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人</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児童数＋未就学児＝配布人口　配布人口</a:t>
            </a:r>
            <a:r>
              <a:rPr lang="en-US" altLang="ja-JP" sz="2400" b="1" dirty="0">
                <a:latin typeface="UD デジタル 教科書体 N-R" panose="02020400000000000000" pitchFamily="17" charset="-128"/>
                <a:ea typeface="UD デジタル 教科書体 N-R" panose="02020400000000000000" pitchFamily="17" charset="-128"/>
              </a:rPr>
              <a:t>2</a:t>
            </a:r>
            <a:r>
              <a:rPr lang="ja-JP" altLang="en-US" sz="2400" b="1" dirty="0">
                <a:latin typeface="UD デジタル 教科書体 N-R" panose="02020400000000000000" pitchFamily="17" charset="-128"/>
                <a:ea typeface="UD デジタル 教科書体 N-R" panose="02020400000000000000" pitchFamily="17" charset="-128"/>
              </a:rPr>
              <a:t>万人あたり</a:t>
            </a:r>
            <a:r>
              <a:rPr lang="en-US" altLang="ja-JP" sz="2400" b="1" dirty="0">
                <a:latin typeface="UD デジタル 教科書体 N-R" panose="02020400000000000000" pitchFamily="17" charset="-128"/>
                <a:ea typeface="UD デジタル 教科書体 N-R" panose="02020400000000000000" pitchFamily="17" charset="-128"/>
              </a:rPr>
              <a:t>11</a:t>
            </a:r>
            <a:r>
              <a:rPr lang="ja-JP" altLang="en-US" sz="2400" b="1" dirty="0">
                <a:latin typeface="UD デジタル 教科書体 N-R" panose="02020400000000000000" pitchFamily="17" charset="-128"/>
                <a:ea typeface="UD デジタル 教科書体 N-R" panose="02020400000000000000" pitchFamily="17" charset="-128"/>
              </a:rPr>
              <a:t>万円</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税込み</a:t>
            </a:r>
            <a:r>
              <a:rPr lang="en-US" altLang="ja-JP" sz="2400" b="1" dirty="0">
                <a:latin typeface="UD デジタル 教科書体 N-R" panose="02020400000000000000" pitchFamily="17" charset="-128"/>
                <a:ea typeface="UD デジタル 教科書体 N-R" panose="02020400000000000000" pitchFamily="17" charset="-128"/>
              </a:rPr>
              <a:t>)</a:t>
            </a: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en-US" altLang="ja-JP" sz="2400" b="1" dirty="0">
                <a:latin typeface="UD デジタル 教科書体 N-R" panose="02020400000000000000" pitchFamily="17" charset="-128"/>
                <a:ea typeface="UD デジタル 教科書体 N-R" panose="02020400000000000000" pitchFamily="17" charset="-128"/>
              </a:rPr>
              <a:t>1</a:t>
            </a:r>
            <a:r>
              <a:rPr lang="ja-JP" altLang="en-US" sz="2400" b="1" dirty="0">
                <a:latin typeface="UD デジタル 教科書体 N-R" panose="02020400000000000000" pitchFamily="17" charset="-128"/>
                <a:ea typeface="UD デジタル 教科書体 N-R" panose="02020400000000000000" pitchFamily="17" charset="-128"/>
              </a:rPr>
              <a:t>万人未満は含みません。　例：</a:t>
            </a:r>
            <a:r>
              <a:rPr lang="en-US" altLang="ja-JP" sz="2400" b="1" dirty="0">
                <a:latin typeface="UD デジタル 教科書体 N-R" panose="02020400000000000000" pitchFamily="17" charset="-128"/>
                <a:ea typeface="UD デジタル 教科書体 N-R" panose="02020400000000000000" pitchFamily="17" charset="-128"/>
              </a:rPr>
              <a:t>49000</a:t>
            </a:r>
            <a:r>
              <a:rPr lang="ja-JP" altLang="en-US" sz="2400" b="1" dirty="0">
                <a:latin typeface="UD デジタル 教科書体 N-R" panose="02020400000000000000" pitchFamily="17" charset="-128"/>
                <a:ea typeface="UD デジタル 教科書体 N-R" panose="02020400000000000000" pitchFamily="17" charset="-128"/>
              </a:rPr>
              <a:t>人　</a:t>
            </a:r>
            <a:r>
              <a:rPr lang="en-US" altLang="ja-JP" sz="2400" b="1" dirty="0">
                <a:latin typeface="UD デジタル 教科書体 N-R" panose="02020400000000000000" pitchFamily="17" charset="-128"/>
                <a:ea typeface="UD デジタル 教科書体 N-R" panose="02020400000000000000" pitchFamily="17" charset="-128"/>
              </a:rPr>
              <a:t>22</a:t>
            </a:r>
            <a:r>
              <a:rPr lang="ja-JP" altLang="en-US" sz="2400" b="1" dirty="0">
                <a:latin typeface="UD デジタル 教科書体 N-R" panose="02020400000000000000" pitchFamily="17" charset="-128"/>
                <a:ea typeface="UD デジタル 教科書体 N-R" panose="02020400000000000000" pitchFamily="17" charset="-128"/>
              </a:rPr>
              <a:t>万円</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税込み</a:t>
            </a:r>
            <a:r>
              <a:rPr lang="en-US" altLang="ja-JP" sz="2400" b="1" dirty="0">
                <a:latin typeface="UD デジタル 教科書体 N-R" panose="02020400000000000000" pitchFamily="17" charset="-128"/>
                <a:ea typeface="UD デジタル 教科書体 N-R" panose="02020400000000000000" pitchFamily="17" charset="-128"/>
              </a:rPr>
              <a:t>)</a:t>
            </a: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別途　実費費用</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チラシ印刷代、配布費用など</a:t>
            </a:r>
            <a:r>
              <a:rPr lang="en-US" altLang="ja-JP" sz="2400" b="1" dirty="0">
                <a:latin typeface="UD デジタル 教科書体 N-R" panose="02020400000000000000" pitchFamily="17" charset="-128"/>
                <a:ea typeface="UD デジタル 教科書体 N-R" panose="02020400000000000000" pitchFamily="17" charset="-128"/>
              </a:rPr>
              <a:t>)</a:t>
            </a:r>
            <a:endParaRPr lang="ja-JP" altLang="en-US" sz="24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419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17</a:t>
            </a:fld>
            <a:endParaRPr kumimoji="1" lang="ja-JP" altLang="en-US"/>
          </a:p>
        </p:txBody>
      </p:sp>
      <p:grpSp>
        <p:nvGrpSpPr>
          <p:cNvPr id="3" name="グループ化 2">
            <a:extLst>
              <a:ext uri="{FF2B5EF4-FFF2-40B4-BE49-F238E27FC236}">
                <a16:creationId xmlns:a16="http://schemas.microsoft.com/office/drawing/2014/main" id="{6767A3CA-A18E-FFD4-EB25-B6E47B94950B}"/>
              </a:ext>
            </a:extLst>
          </p:cNvPr>
          <p:cNvGrpSpPr/>
          <p:nvPr/>
        </p:nvGrpSpPr>
        <p:grpSpPr>
          <a:xfrm>
            <a:off x="1717498" y="389005"/>
            <a:ext cx="4211354" cy="286195"/>
            <a:chOff x="1914317" y="1250155"/>
            <a:chExt cx="2293789" cy="286195"/>
          </a:xfrm>
        </p:grpSpPr>
        <p:sp>
          <p:nvSpPr>
            <p:cNvPr id="5" name="正方形/長方形 4">
              <a:extLst>
                <a:ext uri="{FF2B5EF4-FFF2-40B4-BE49-F238E27FC236}">
                  <a16:creationId xmlns:a16="http://schemas.microsoft.com/office/drawing/2014/main" id="{BCFF2A97-4526-CFFB-7640-1F3B6936BD31}"/>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タイトル 5">
              <a:extLst>
                <a:ext uri="{FF2B5EF4-FFF2-40B4-BE49-F238E27FC236}">
                  <a16:creationId xmlns:a16="http://schemas.microsoft.com/office/drawing/2014/main" id="{4A9236A8-6F6F-77B9-5B77-8B6FF758AF0D}"/>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a:p>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pic>
        <p:nvPicPr>
          <p:cNvPr id="6" name="図 5">
            <a:extLst>
              <a:ext uri="{FF2B5EF4-FFF2-40B4-BE49-F238E27FC236}">
                <a16:creationId xmlns:a16="http://schemas.microsoft.com/office/drawing/2014/main" id="{13C90EF9-8F93-F694-9F33-D5CDA7623334}"/>
              </a:ext>
            </a:extLst>
          </p:cNvPr>
          <p:cNvPicPr>
            <a:picLocks noChangeAspect="1"/>
          </p:cNvPicPr>
          <p:nvPr/>
        </p:nvPicPr>
        <p:blipFill>
          <a:blip r:embed="rId3"/>
          <a:stretch>
            <a:fillRect/>
          </a:stretch>
        </p:blipFill>
        <p:spPr>
          <a:xfrm>
            <a:off x="533708" y="1764664"/>
            <a:ext cx="2848590" cy="4533900"/>
          </a:xfrm>
          <a:prstGeom prst="rect">
            <a:avLst/>
          </a:prstGeom>
        </p:spPr>
      </p:pic>
      <p:pic>
        <p:nvPicPr>
          <p:cNvPr id="8" name="図 7">
            <a:extLst>
              <a:ext uri="{FF2B5EF4-FFF2-40B4-BE49-F238E27FC236}">
                <a16:creationId xmlns:a16="http://schemas.microsoft.com/office/drawing/2014/main" id="{2C417859-D990-8D27-DD7C-EDA4166D043B}"/>
              </a:ext>
            </a:extLst>
          </p:cNvPr>
          <p:cNvPicPr>
            <a:picLocks noChangeAspect="1"/>
          </p:cNvPicPr>
          <p:nvPr/>
        </p:nvPicPr>
        <p:blipFill>
          <a:blip r:embed="rId4"/>
          <a:stretch>
            <a:fillRect/>
          </a:stretch>
        </p:blipFill>
        <p:spPr>
          <a:xfrm>
            <a:off x="4277033" y="1764664"/>
            <a:ext cx="2979174" cy="4533900"/>
          </a:xfrm>
          <a:prstGeom prst="rect">
            <a:avLst/>
          </a:prstGeom>
        </p:spPr>
      </p:pic>
      <p:pic>
        <p:nvPicPr>
          <p:cNvPr id="10" name="図 9">
            <a:extLst>
              <a:ext uri="{FF2B5EF4-FFF2-40B4-BE49-F238E27FC236}">
                <a16:creationId xmlns:a16="http://schemas.microsoft.com/office/drawing/2014/main" id="{885E9AB9-16BB-7DFD-0DC8-1E1F454B7FA3}"/>
              </a:ext>
            </a:extLst>
          </p:cNvPr>
          <p:cNvPicPr>
            <a:picLocks noChangeAspect="1"/>
          </p:cNvPicPr>
          <p:nvPr/>
        </p:nvPicPr>
        <p:blipFill>
          <a:blip r:embed="rId5"/>
          <a:stretch>
            <a:fillRect/>
          </a:stretch>
        </p:blipFill>
        <p:spPr>
          <a:xfrm>
            <a:off x="8052619" y="1880325"/>
            <a:ext cx="2848590" cy="4533900"/>
          </a:xfrm>
          <a:prstGeom prst="rect">
            <a:avLst/>
          </a:prstGeom>
        </p:spPr>
      </p:pic>
      <p:sp>
        <p:nvSpPr>
          <p:cNvPr id="11" name="テキスト ボックス 10">
            <a:extLst>
              <a:ext uri="{FF2B5EF4-FFF2-40B4-BE49-F238E27FC236}">
                <a16:creationId xmlns:a16="http://schemas.microsoft.com/office/drawing/2014/main" id="{44F187B6-E5C7-EFA9-216C-A9F8959CE45C}"/>
              </a:ext>
            </a:extLst>
          </p:cNvPr>
          <p:cNvSpPr txBox="1"/>
          <p:nvPr/>
        </p:nvSpPr>
        <p:spPr>
          <a:xfrm>
            <a:off x="121227" y="1099701"/>
            <a:ext cx="11649452" cy="461665"/>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例：福岡市　児童数　で検索</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地域の市区町村の</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HP</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で記載可能です</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62118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18</a:t>
            </a:fld>
            <a:endParaRPr kumimoji="1" lang="ja-JP" altLang="en-US"/>
          </a:p>
        </p:txBody>
      </p:sp>
      <p:grpSp>
        <p:nvGrpSpPr>
          <p:cNvPr id="3" name="グループ化 2">
            <a:extLst>
              <a:ext uri="{FF2B5EF4-FFF2-40B4-BE49-F238E27FC236}">
                <a16:creationId xmlns:a16="http://schemas.microsoft.com/office/drawing/2014/main" id="{6767A3CA-A18E-FFD4-EB25-B6E47B94950B}"/>
              </a:ext>
            </a:extLst>
          </p:cNvPr>
          <p:cNvGrpSpPr/>
          <p:nvPr/>
        </p:nvGrpSpPr>
        <p:grpSpPr>
          <a:xfrm>
            <a:off x="1717498" y="389005"/>
            <a:ext cx="4211354" cy="286195"/>
            <a:chOff x="1914317" y="1250155"/>
            <a:chExt cx="2293789" cy="286195"/>
          </a:xfrm>
        </p:grpSpPr>
        <p:sp>
          <p:nvSpPr>
            <p:cNvPr id="5" name="正方形/長方形 4">
              <a:extLst>
                <a:ext uri="{FF2B5EF4-FFF2-40B4-BE49-F238E27FC236}">
                  <a16:creationId xmlns:a16="http://schemas.microsoft.com/office/drawing/2014/main" id="{BCFF2A97-4526-CFFB-7640-1F3B6936BD31}"/>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タイトル 5">
              <a:extLst>
                <a:ext uri="{FF2B5EF4-FFF2-40B4-BE49-F238E27FC236}">
                  <a16:creationId xmlns:a16="http://schemas.microsoft.com/office/drawing/2014/main" id="{4A9236A8-6F6F-77B9-5B77-8B6FF758AF0D}"/>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a:p>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pic>
        <p:nvPicPr>
          <p:cNvPr id="20" name="図 19">
            <a:extLst>
              <a:ext uri="{FF2B5EF4-FFF2-40B4-BE49-F238E27FC236}">
                <a16:creationId xmlns:a16="http://schemas.microsoft.com/office/drawing/2014/main" id="{BE6EC51F-7FC8-D30F-D222-81FC796AB131}"/>
              </a:ext>
            </a:extLst>
          </p:cNvPr>
          <p:cNvPicPr>
            <a:picLocks noChangeAspect="1"/>
          </p:cNvPicPr>
          <p:nvPr/>
        </p:nvPicPr>
        <p:blipFill>
          <a:blip r:embed="rId3"/>
          <a:stretch>
            <a:fillRect/>
          </a:stretch>
        </p:blipFill>
        <p:spPr>
          <a:xfrm>
            <a:off x="1314450" y="1214437"/>
            <a:ext cx="9563100" cy="4429125"/>
          </a:xfrm>
          <a:prstGeom prst="rect">
            <a:avLst/>
          </a:prstGeom>
        </p:spPr>
      </p:pic>
    </p:spTree>
    <p:extLst>
      <p:ext uri="{BB962C8B-B14F-4D97-AF65-F5344CB8AC3E}">
        <p14:creationId xmlns:p14="http://schemas.microsoft.com/office/powerpoint/2010/main" val="171398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191EBFE-D5D9-24D8-25A7-3F4D575BD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711" y="3901252"/>
            <a:ext cx="2514206" cy="2514206"/>
          </a:xfrm>
          <a:prstGeom prst="rect">
            <a:avLst/>
          </a:prstGeom>
          <a:noFill/>
          <a:effectLst>
            <a:glow rad="127000">
              <a:schemeClr val="bg1"/>
            </a:glow>
          </a:effectLst>
        </p:spPr>
      </p:pic>
      <p:pic>
        <p:nvPicPr>
          <p:cNvPr id="3" name="図 2" descr="食器, プレート, カップ が含まれている画像&#10;&#10;自動的に生成された説明">
            <a:extLst>
              <a:ext uri="{FF2B5EF4-FFF2-40B4-BE49-F238E27FC236}">
                <a16:creationId xmlns:a16="http://schemas.microsoft.com/office/drawing/2014/main" id="{27516A8D-1979-1A39-BC10-A4E76F2CF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084" y="4437112"/>
            <a:ext cx="2839889" cy="1442486"/>
          </a:xfrm>
          <a:prstGeom prst="rect">
            <a:avLst/>
          </a:prstGeom>
          <a:noFill/>
          <a:effectLst>
            <a:glow rad="127000">
              <a:schemeClr val="bg1"/>
            </a:glow>
          </a:effectLst>
        </p:spPr>
      </p:pic>
      <p:sp>
        <p:nvSpPr>
          <p:cNvPr id="5" name="Rectangle 2">
            <a:extLst>
              <a:ext uri="{FF2B5EF4-FFF2-40B4-BE49-F238E27FC236}">
                <a16:creationId xmlns:a16="http://schemas.microsoft.com/office/drawing/2014/main" id="{3855CACF-C3F3-406D-B993-DB054C075FFB}"/>
              </a:ext>
            </a:extLst>
          </p:cNvPr>
          <p:cNvSpPr txBox="1">
            <a:spLocks noChangeArrowheads="1"/>
          </p:cNvSpPr>
          <p:nvPr/>
        </p:nvSpPr>
        <p:spPr bwMode="auto">
          <a:xfrm>
            <a:off x="1818580" y="1565920"/>
            <a:ext cx="8597900" cy="1143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Trebuchet MS" pitchFamily="34" charset="0"/>
                <a:ea typeface="HG丸ｺﾞｼｯｸM-PRO" pitchFamily="50" charset="-128"/>
              </a:defRPr>
            </a:lvl2pPr>
            <a:lvl3pPr algn="ctr" rtl="0" fontAlgn="base">
              <a:spcBef>
                <a:spcPct val="0"/>
              </a:spcBef>
              <a:spcAft>
                <a:spcPct val="0"/>
              </a:spcAft>
              <a:defRPr kumimoji="1" sz="4400">
                <a:solidFill>
                  <a:schemeClr val="tx1"/>
                </a:solidFill>
                <a:latin typeface="Trebuchet MS" pitchFamily="34" charset="0"/>
                <a:ea typeface="HG丸ｺﾞｼｯｸM-PRO" pitchFamily="50" charset="-128"/>
              </a:defRPr>
            </a:lvl3pPr>
            <a:lvl4pPr algn="ctr" rtl="0" fontAlgn="base">
              <a:spcBef>
                <a:spcPct val="0"/>
              </a:spcBef>
              <a:spcAft>
                <a:spcPct val="0"/>
              </a:spcAft>
              <a:defRPr kumimoji="1" sz="4400">
                <a:solidFill>
                  <a:schemeClr val="tx1"/>
                </a:solidFill>
                <a:latin typeface="Trebuchet MS" pitchFamily="34" charset="0"/>
                <a:ea typeface="HG丸ｺﾞｼｯｸM-PRO" pitchFamily="50" charset="-128"/>
              </a:defRPr>
            </a:lvl4pPr>
            <a:lvl5pPr algn="ctr" rtl="0" fontAlgn="base">
              <a:spcBef>
                <a:spcPct val="0"/>
              </a:spcBef>
              <a:spcAft>
                <a:spcPct val="0"/>
              </a:spcAft>
              <a:defRPr kumimoji="1" sz="4400">
                <a:solidFill>
                  <a:schemeClr val="tx1"/>
                </a:solidFill>
                <a:latin typeface="Trebuchet MS"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Trebuchet MS" pitchFamily="34" charset="0"/>
                <a:ea typeface="HG丸ｺﾞｼｯｸM-PRO" pitchFamily="50" charset="-128"/>
              </a:defRPr>
            </a:lvl6pPr>
            <a:lvl7pPr marL="914400" algn="ctr" rtl="0" fontAlgn="base">
              <a:spcBef>
                <a:spcPct val="0"/>
              </a:spcBef>
              <a:spcAft>
                <a:spcPct val="0"/>
              </a:spcAft>
              <a:defRPr kumimoji="1" sz="4400">
                <a:solidFill>
                  <a:schemeClr val="tx1"/>
                </a:solidFill>
                <a:latin typeface="Trebuchet MS" pitchFamily="34" charset="0"/>
                <a:ea typeface="HG丸ｺﾞｼｯｸM-PRO" pitchFamily="50" charset="-128"/>
              </a:defRPr>
            </a:lvl7pPr>
            <a:lvl8pPr marL="1371600" algn="ctr" rtl="0" fontAlgn="base">
              <a:spcBef>
                <a:spcPct val="0"/>
              </a:spcBef>
              <a:spcAft>
                <a:spcPct val="0"/>
              </a:spcAft>
              <a:defRPr kumimoji="1" sz="4400">
                <a:solidFill>
                  <a:schemeClr val="tx1"/>
                </a:solidFill>
                <a:latin typeface="Trebuchet MS" pitchFamily="34" charset="0"/>
                <a:ea typeface="HG丸ｺﾞｼｯｸM-PRO" pitchFamily="50" charset="-128"/>
              </a:defRPr>
            </a:lvl8pPr>
            <a:lvl9pPr marL="1828800" algn="ctr" rtl="0" fontAlgn="base">
              <a:spcBef>
                <a:spcPct val="0"/>
              </a:spcBef>
              <a:spcAft>
                <a:spcPct val="0"/>
              </a:spcAft>
              <a:defRPr kumimoji="1" sz="4400">
                <a:solidFill>
                  <a:schemeClr val="tx1"/>
                </a:solidFill>
                <a:latin typeface="Trebuchet MS" pitchFamily="34" charset="0"/>
                <a:ea typeface="HG丸ｺﾞｼｯｸM-PRO" pitchFamily="50" charset="-128"/>
              </a:defRPr>
            </a:lvl9pPr>
          </a:lstStyle>
          <a:p>
            <a:pPr>
              <a:defRPr/>
            </a:pPr>
            <a:r>
              <a:rPr lang="ja-JP" altLang="en-US"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金融経済教育実行のための</a:t>
            </a: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ja-JP" altLang="en-US"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新たな講師育成講座</a:t>
            </a: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endParaRPr lang="en-US" altLang="ja-JP"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defRPr/>
            </a:pP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マネティ講師養成講座</a:t>
            </a:r>
            <a:r>
              <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lumMod val="65000"/>
                    <a:lumOff val="35000"/>
                  </a:schemeClr>
                </a:solidFill>
                <a:effectLst>
                  <a:outerShdw blurRad="38100" dist="38100" dir="2700000" algn="tl">
                    <a:srgbClr val="000000">
                      <a:alpha val="43137"/>
                    </a:srgbClr>
                  </a:outerShdw>
                </a:effectLst>
                <a:latin typeface="HG丸ｺﾞｼｯｸM-PRO" pitchFamily="50" charset="-128"/>
                <a:ea typeface="HG丸ｺﾞｼｯｸM-PRO" pitchFamily="50" charset="-128"/>
              </a:rPr>
              <a:t>】</a:t>
            </a:r>
          </a:p>
          <a:p>
            <a:pPr>
              <a:defRPr/>
            </a:pPr>
            <a:r>
              <a:rPr lang="ja-JP" altLang="en-US"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effectLst>
                  <a:outerShdw blurRad="38100" dist="38100" dir="2700000" algn="tl">
                    <a:srgbClr val="000000">
                      <a:alpha val="43137"/>
                    </a:srgbClr>
                  </a:outerShdw>
                </a:effectLst>
                <a:latin typeface="HG丸ｺﾞｼｯｸM-PRO" pitchFamily="50" charset="-128"/>
                <a:ea typeface="HG丸ｺﾞｼｯｸM-PRO" pitchFamily="50" charset="-128"/>
              </a:rPr>
              <a:t>パパマママネティ講師</a:t>
            </a:r>
            <a:endParaRPr lang="en-US" altLang="ja-JP" sz="5400" b="1"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フッター プレースホルダー 3">
            <a:extLst>
              <a:ext uri="{FF2B5EF4-FFF2-40B4-BE49-F238E27FC236}">
                <a16:creationId xmlns:a16="http://schemas.microsoft.com/office/drawing/2014/main" id="{C2CB81BD-EA1B-CB8E-9FF3-4DC878AEC955}"/>
              </a:ext>
            </a:extLst>
          </p:cNvPr>
          <p:cNvSpPr>
            <a:spLocks noGrp="1"/>
          </p:cNvSpPr>
          <p:nvPr>
            <p:ph type="ftr" sz="quarter" idx="11"/>
          </p:nvPr>
        </p:nvSpPr>
        <p:spPr>
          <a:xfrm>
            <a:off x="3106993" y="6415459"/>
            <a:ext cx="6076335" cy="365125"/>
          </a:xfrm>
        </p:spPr>
        <p:txBody>
          <a:bodyPr/>
          <a:lstStyle/>
          <a:p>
            <a:r>
              <a:rPr kumimoji="1" lang="en-US" altLang="ja-JP" dirty="0"/>
              <a:t>Copyright 2024 ©</a:t>
            </a:r>
            <a:r>
              <a:rPr kumimoji="1" lang="ja-JP" altLang="en-US" dirty="0"/>
              <a:t>　</a:t>
            </a:r>
            <a:r>
              <a:rPr kumimoji="1" lang="en-US" altLang="ja-JP" dirty="0"/>
              <a:t>Investment Diagnosis Association</a:t>
            </a:r>
            <a:endParaRPr kumimoji="1" lang="ja-JP" altLang="en-US" dirty="0"/>
          </a:p>
        </p:txBody>
      </p:sp>
    </p:spTree>
    <p:extLst>
      <p:ext uri="{BB962C8B-B14F-4D97-AF65-F5344CB8AC3E}">
        <p14:creationId xmlns:p14="http://schemas.microsoft.com/office/powerpoint/2010/main" val="403961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19</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80"/>
            <a:ext cx="5945482"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開催地を決めよう！</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16" name="テキスト ボックス 15">
            <a:extLst>
              <a:ext uri="{FF2B5EF4-FFF2-40B4-BE49-F238E27FC236}">
                <a16:creationId xmlns:a16="http://schemas.microsoft.com/office/drawing/2014/main" id="{1630E99F-9D74-5989-09E5-A7989540020F}"/>
              </a:ext>
            </a:extLst>
          </p:cNvPr>
          <p:cNvSpPr txBox="1"/>
          <p:nvPr/>
        </p:nvSpPr>
        <p:spPr>
          <a:xfrm>
            <a:off x="150803" y="1739111"/>
            <a:ext cx="11649452" cy="4031873"/>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１，開催地域の児童数の検索</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行政の</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HP</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参照</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・・・未就学児は小学生</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×25</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％で算出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ja-JP" altLang="en-US" sz="4400" b="1" dirty="0">
                <a:solidFill>
                  <a:schemeClr val="accent1"/>
                </a:solidFill>
                <a:latin typeface="UD デジタル 教科書体 N-R" panose="02020400000000000000" pitchFamily="17" charset="-128"/>
                <a:ea typeface="UD デジタル 教科書体 N-R" panose="02020400000000000000" pitchFamily="17" charset="-128"/>
              </a:rPr>
              <a:t>　例：児童数</a:t>
            </a:r>
            <a:r>
              <a:rPr lang="en-US" altLang="ja-JP" sz="4400" b="1" dirty="0">
                <a:solidFill>
                  <a:schemeClr val="accent1"/>
                </a:solidFill>
                <a:latin typeface="UD デジタル 教科書体 N-R" panose="02020400000000000000" pitchFamily="17" charset="-128"/>
                <a:ea typeface="UD デジタル 教科書体 N-R" panose="02020400000000000000" pitchFamily="17" charset="-128"/>
              </a:rPr>
              <a:t>33,000</a:t>
            </a:r>
            <a:r>
              <a:rPr lang="ja-JP" altLang="en-US" sz="4400" b="1" dirty="0">
                <a:solidFill>
                  <a:schemeClr val="accent1"/>
                </a:solidFill>
                <a:latin typeface="UD デジタル 教科書体 N-R" panose="02020400000000000000" pitchFamily="17" charset="-128"/>
                <a:ea typeface="UD デジタル 教科書体 N-R" panose="02020400000000000000" pitchFamily="17" charset="-128"/>
              </a:rPr>
              <a:t>人</a:t>
            </a:r>
            <a:r>
              <a:rPr lang="en-US" altLang="ja-JP" sz="4400" b="1" dirty="0">
                <a:solidFill>
                  <a:schemeClr val="accent1"/>
                </a:solidFill>
                <a:latin typeface="UD デジタル 教科書体 N-R" panose="02020400000000000000" pitchFamily="17" charset="-128"/>
                <a:ea typeface="UD デジタル 教科書体 N-R" panose="02020400000000000000" pitchFamily="17" charset="-128"/>
              </a:rPr>
              <a:t>×125</a:t>
            </a:r>
            <a:r>
              <a:rPr lang="ja-JP" altLang="en-US" sz="4400" b="1" dirty="0">
                <a:solidFill>
                  <a:schemeClr val="accent1"/>
                </a:solidFill>
                <a:latin typeface="UD デジタル 教科書体 N-R" panose="02020400000000000000" pitchFamily="17" charset="-128"/>
                <a:ea typeface="UD デジタル 教科書体 N-R" panose="02020400000000000000" pitchFamily="17" charset="-128"/>
              </a:rPr>
              <a:t>％＝</a:t>
            </a:r>
            <a:r>
              <a:rPr lang="en-US" altLang="ja-JP" sz="4400" b="1" dirty="0">
                <a:solidFill>
                  <a:schemeClr val="accent1"/>
                </a:solidFill>
                <a:latin typeface="UD デジタル 教科書体 N-R" panose="02020400000000000000" pitchFamily="17" charset="-128"/>
                <a:ea typeface="UD デジタル 教科書体 N-R" panose="02020400000000000000" pitchFamily="17" charset="-128"/>
              </a:rPr>
              <a:t>41,250</a:t>
            </a:r>
            <a:r>
              <a:rPr lang="ja-JP" altLang="en-US" sz="4400" b="1" dirty="0">
                <a:solidFill>
                  <a:schemeClr val="accent1"/>
                </a:solidFill>
                <a:latin typeface="UD デジタル 教科書体 N-R" panose="02020400000000000000" pitchFamily="17" charset="-128"/>
                <a:ea typeface="UD デジタル 教科書体 N-R" panose="02020400000000000000" pitchFamily="17" charset="-128"/>
              </a:rPr>
              <a:t>人</a:t>
            </a:r>
            <a:endParaRPr lang="en-US" altLang="ja-JP" sz="4400" b="1" dirty="0">
              <a:solidFill>
                <a:schemeClr val="accent1"/>
              </a:solidFill>
              <a:latin typeface="UD デジタル 教科書体 N-R" panose="02020400000000000000" pitchFamily="17" charset="-128"/>
              <a:ea typeface="UD デジタル 教科書体 N-R" panose="02020400000000000000" pitchFamily="17" charset="-128"/>
            </a:endParaRPr>
          </a:p>
          <a:p>
            <a:endParaRPr lang="en-US" altLang="ja-JP" sz="4400" b="1" dirty="0">
              <a:solidFill>
                <a:schemeClr val="accent1"/>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accent1"/>
                </a:solidFill>
                <a:latin typeface="UD デジタル 教科書体 N-R" panose="02020400000000000000" pitchFamily="17" charset="-128"/>
                <a:ea typeface="UD デジタル 教科書体 N-R" panose="02020400000000000000" pitchFamily="17" charset="-128"/>
              </a:rPr>
              <a:t>　</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・開催希望エリアに　福岡市　東区、博多区、中央区　と記入</a:t>
            </a:r>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　・人数欄に合計人数と計算式も記入　例：</a:t>
            </a:r>
            <a:r>
              <a:rPr lang="en-US" altLang="ja-JP" sz="2400" b="1" dirty="0">
                <a:solidFill>
                  <a:schemeClr val="tx2"/>
                </a:solidFill>
                <a:latin typeface="UD デジタル 教科書体 N-R" panose="02020400000000000000" pitchFamily="17" charset="-128"/>
                <a:ea typeface="UD デジタル 教科書体 N-R" panose="02020400000000000000" pitchFamily="17" charset="-128"/>
              </a:rPr>
              <a:t>33,000</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人</a:t>
            </a:r>
            <a:r>
              <a:rPr lang="en-US" altLang="ja-JP" sz="2400" b="1" dirty="0">
                <a:solidFill>
                  <a:schemeClr val="tx2"/>
                </a:solidFill>
                <a:latin typeface="UD デジタル 教科書体 N-R" panose="02020400000000000000" pitchFamily="17" charset="-128"/>
                <a:ea typeface="UD デジタル 教科書体 N-R" panose="02020400000000000000" pitchFamily="17" charset="-128"/>
              </a:rPr>
              <a:t>×125</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a:t>
            </a:r>
            <a:r>
              <a:rPr lang="en-US" altLang="ja-JP" sz="2400" b="1" dirty="0">
                <a:solidFill>
                  <a:schemeClr val="tx2"/>
                </a:solidFill>
                <a:latin typeface="UD デジタル 教科書体 N-R" panose="02020400000000000000" pitchFamily="17" charset="-128"/>
                <a:ea typeface="UD デジタル 教科書体 N-R" panose="02020400000000000000" pitchFamily="17" charset="-128"/>
              </a:rPr>
              <a:t>41,250</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人</a:t>
            </a:r>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　・第</a:t>
            </a:r>
            <a:r>
              <a:rPr lang="en-US" altLang="ja-JP" sz="2400" b="1" dirty="0">
                <a:solidFill>
                  <a:schemeClr val="tx2"/>
                </a:solidFill>
                <a:latin typeface="UD デジタル 教科書体 N-R" panose="02020400000000000000" pitchFamily="17" charset="-128"/>
                <a:ea typeface="UD デジタル 教科書体 N-R" panose="02020400000000000000" pitchFamily="17" charset="-128"/>
              </a:rPr>
              <a:t>2</a:t>
            </a:r>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希望までは必ず記入。</a:t>
            </a:r>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chemeClr val="tx2"/>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chemeClr val="tx2"/>
                </a:solidFill>
                <a:latin typeface="UD デジタル 教科書体 N-R" panose="02020400000000000000" pitchFamily="17" charset="-128"/>
                <a:ea typeface="UD デジタル 教科書体 N-R" panose="02020400000000000000" pitchFamily="17" charset="-128"/>
              </a:rPr>
              <a:t>　配布先リスト作成、お見積もりまでお待ちください。</a:t>
            </a:r>
            <a:endParaRPr lang="ja-JP" altLang="en-US" sz="2400" b="1" dirty="0">
              <a:solidFill>
                <a:schemeClr val="accent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0541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20</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80"/>
            <a:ext cx="7046695"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チラシ準備、セミナー準備</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144844" y="1809066"/>
            <a:ext cx="11649452" cy="1938992"/>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２，セミナー申請書に必要事項を記入</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写真やプロフィールなど</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・配布物チラシの作成のために必要な情報を入力。</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・オンライン開催の場合は、日程のオンライン</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URL</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を設定しシートに入力。</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24757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21</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チラシ準備</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610AC7D2-206E-7658-3E69-46FF190A3D97}"/>
              </a:ext>
            </a:extLst>
          </p:cNvPr>
          <p:cNvPicPr>
            <a:picLocks noChangeAspect="1"/>
          </p:cNvPicPr>
          <p:nvPr/>
        </p:nvPicPr>
        <p:blipFill>
          <a:blip r:embed="rId3"/>
          <a:stretch>
            <a:fillRect/>
          </a:stretch>
        </p:blipFill>
        <p:spPr>
          <a:xfrm>
            <a:off x="368300" y="1914915"/>
            <a:ext cx="2453558" cy="4542393"/>
          </a:xfrm>
          <a:prstGeom prst="rect">
            <a:avLst/>
          </a:prstGeom>
        </p:spPr>
      </p:pic>
      <p:pic>
        <p:nvPicPr>
          <p:cNvPr id="5" name="図 4">
            <a:extLst>
              <a:ext uri="{FF2B5EF4-FFF2-40B4-BE49-F238E27FC236}">
                <a16:creationId xmlns:a16="http://schemas.microsoft.com/office/drawing/2014/main" id="{18AAA57E-59AA-92C9-B961-583260AA3790}"/>
              </a:ext>
            </a:extLst>
          </p:cNvPr>
          <p:cNvPicPr>
            <a:picLocks noChangeAspect="1"/>
          </p:cNvPicPr>
          <p:nvPr/>
        </p:nvPicPr>
        <p:blipFill>
          <a:blip r:embed="rId4"/>
          <a:stretch>
            <a:fillRect/>
          </a:stretch>
        </p:blipFill>
        <p:spPr>
          <a:xfrm>
            <a:off x="4185024" y="1888199"/>
            <a:ext cx="2787780" cy="4542393"/>
          </a:xfrm>
          <a:prstGeom prst="rect">
            <a:avLst/>
          </a:prstGeom>
        </p:spPr>
      </p:pic>
      <p:pic>
        <p:nvPicPr>
          <p:cNvPr id="12" name="図 11">
            <a:extLst>
              <a:ext uri="{FF2B5EF4-FFF2-40B4-BE49-F238E27FC236}">
                <a16:creationId xmlns:a16="http://schemas.microsoft.com/office/drawing/2014/main" id="{7A0C078E-8033-8A81-AE8D-F79D7243E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971" y="1860145"/>
            <a:ext cx="2743200" cy="4554080"/>
          </a:xfrm>
          <a:prstGeom prst="rect">
            <a:avLst/>
          </a:prstGeom>
        </p:spPr>
      </p:pic>
    </p:spTree>
    <p:extLst>
      <p:ext uri="{BB962C8B-B14F-4D97-AF65-F5344CB8AC3E}">
        <p14:creationId xmlns:p14="http://schemas.microsoft.com/office/powerpoint/2010/main" val="3448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22</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80"/>
            <a:ext cx="7046695"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チラシ準備、セミナー準備</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144844" y="1809066"/>
            <a:ext cx="11649452" cy="3416320"/>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２，セミナー申請書に必要事項を記入</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写真やプロフィールなど</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・氏名</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ふりがな</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、投資診断士認定番号</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・写真</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en-US" altLang="ja-JP" sz="2400" b="1" dirty="0" err="1">
                <a:solidFill>
                  <a:srgbClr val="404040"/>
                </a:solidFill>
                <a:latin typeface="UD デジタル 教科書体 N-R" panose="02020400000000000000" pitchFamily="17" charset="-128"/>
                <a:ea typeface="UD デジタル 教科書体 N-R" panose="02020400000000000000" pitchFamily="17" charset="-128"/>
              </a:rPr>
              <a:t>jpeg,ping</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縦横</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300px</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ずつの真四角</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or</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縦</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400px×</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横</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600px</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が理想です</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・プロフィール</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・資格など</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・セミナーで伝えたい事</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箇条書き　各</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50</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文字以内</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・オンラインセミナーの招待</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URL</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を作成し記入</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日程分　全て</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・リアル開催の場合は、会場住所と会場名を記載</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7529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23</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970928"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チラシデータと</a:t>
              </a:r>
              <a:r>
                <a:rPr lang="en-US" altLang="ja-JP"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QR</a:t>
              </a:r>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コードのチェック！</a:t>
              </a:r>
              <a:endParaRPr lang="en-US" altLang="ja-JP"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610AC7D2-206E-7658-3E69-46FF190A3D97}"/>
              </a:ext>
            </a:extLst>
          </p:cNvPr>
          <p:cNvPicPr>
            <a:picLocks noChangeAspect="1"/>
          </p:cNvPicPr>
          <p:nvPr/>
        </p:nvPicPr>
        <p:blipFill>
          <a:blip r:embed="rId3"/>
          <a:stretch>
            <a:fillRect/>
          </a:stretch>
        </p:blipFill>
        <p:spPr>
          <a:xfrm>
            <a:off x="368300" y="1914915"/>
            <a:ext cx="2453558" cy="4542393"/>
          </a:xfrm>
          <a:prstGeom prst="rect">
            <a:avLst/>
          </a:prstGeom>
        </p:spPr>
      </p:pic>
      <p:pic>
        <p:nvPicPr>
          <p:cNvPr id="5" name="図 4">
            <a:extLst>
              <a:ext uri="{FF2B5EF4-FFF2-40B4-BE49-F238E27FC236}">
                <a16:creationId xmlns:a16="http://schemas.microsoft.com/office/drawing/2014/main" id="{18AAA57E-59AA-92C9-B961-583260AA3790}"/>
              </a:ext>
            </a:extLst>
          </p:cNvPr>
          <p:cNvPicPr>
            <a:picLocks noChangeAspect="1"/>
          </p:cNvPicPr>
          <p:nvPr/>
        </p:nvPicPr>
        <p:blipFill>
          <a:blip r:embed="rId4"/>
          <a:stretch>
            <a:fillRect/>
          </a:stretch>
        </p:blipFill>
        <p:spPr>
          <a:xfrm>
            <a:off x="4374831" y="1871832"/>
            <a:ext cx="2787780" cy="4542393"/>
          </a:xfrm>
          <a:prstGeom prst="rect">
            <a:avLst/>
          </a:prstGeom>
        </p:spPr>
      </p:pic>
      <p:pic>
        <p:nvPicPr>
          <p:cNvPr id="12" name="図 11">
            <a:extLst>
              <a:ext uri="{FF2B5EF4-FFF2-40B4-BE49-F238E27FC236}">
                <a16:creationId xmlns:a16="http://schemas.microsoft.com/office/drawing/2014/main" id="{7A0C078E-8033-8A81-AE8D-F79D7243E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1443" y="1871832"/>
            <a:ext cx="2743200" cy="4554080"/>
          </a:xfrm>
          <a:prstGeom prst="rect">
            <a:avLst/>
          </a:prstGeom>
        </p:spPr>
      </p:pic>
    </p:spTree>
    <p:extLst>
      <p:ext uri="{BB962C8B-B14F-4D97-AF65-F5344CB8AC3E}">
        <p14:creationId xmlns:p14="http://schemas.microsoft.com/office/powerpoint/2010/main" val="17165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24</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80"/>
            <a:ext cx="10841946" cy="707886"/>
            <a:chOff x="2409963" y="1383915"/>
            <a:chExt cx="7034431" cy="94478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944789"/>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後援申請シートと児童数ファイルを投資診断協会へ送信</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3" name="テキスト ボックス 2">
            <a:extLst>
              <a:ext uri="{FF2B5EF4-FFF2-40B4-BE49-F238E27FC236}">
                <a16:creationId xmlns:a16="http://schemas.microsoft.com/office/drawing/2014/main" id="{28FD81F2-253F-7442-CE57-EDA8E3ECA478}"/>
              </a:ext>
            </a:extLst>
          </p:cNvPr>
          <p:cNvSpPr txBox="1"/>
          <p:nvPr/>
        </p:nvSpPr>
        <p:spPr>
          <a:xfrm>
            <a:off x="568514" y="2480435"/>
            <a:ext cx="10615520" cy="3785652"/>
          </a:xfrm>
          <a:prstGeom prst="rect">
            <a:avLst/>
          </a:prstGeom>
          <a:noFill/>
        </p:spPr>
        <p:txBody>
          <a:bodyPr wrap="square">
            <a:spAutoFit/>
          </a:bodyPr>
          <a:lstStyle/>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３，後援申請シートと一緒に投資診断協会へメールにて送信</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hlinkClick r:id="rId3"/>
              </a:rPr>
              <a:t>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hlinkClick r:id="rId3"/>
              </a:rPr>
              <a:t>info@toushishindan.com</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へメール送信</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 </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件名　</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後援申請</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セミナー申請書件後援報告書をファイル添付　</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3200" b="1" dirty="0">
                <a:solidFill>
                  <a:srgbClr val="FF0000"/>
                </a:solidFill>
                <a:latin typeface="UD デジタル 教科書体 N-R" panose="02020400000000000000" pitchFamily="17" charset="-128"/>
                <a:ea typeface="UD デジタル 教科書体 N-R" panose="02020400000000000000" pitchFamily="17" charset="-128"/>
              </a:rPr>
              <a:t>・データを基に投資診断協会で教育委員会へ後援申請</a:t>
            </a:r>
            <a:endParaRPr lang="en-US" altLang="ja-JP" sz="3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32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3200" b="1" dirty="0">
                <a:solidFill>
                  <a:srgbClr val="FF0000"/>
                </a:solidFill>
                <a:latin typeface="UD デジタル 教科書体 N-R" panose="02020400000000000000" pitchFamily="17" charset="-128"/>
                <a:ea typeface="UD デジタル 教科書体 N-R" panose="02020400000000000000" pitchFamily="17" charset="-128"/>
              </a:rPr>
              <a:t>・配布チラシ作成</a:t>
            </a:r>
          </a:p>
        </p:txBody>
      </p:sp>
    </p:spTree>
    <p:extLst>
      <p:ext uri="{BB962C8B-B14F-4D97-AF65-F5344CB8AC3E}">
        <p14:creationId xmlns:p14="http://schemas.microsoft.com/office/powerpoint/2010/main" val="144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25</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79"/>
            <a:ext cx="10841946"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a:t>
              </a:r>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後援がおりる前にチラシチェック！</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3" name="テキスト ボックス 2">
            <a:extLst>
              <a:ext uri="{FF2B5EF4-FFF2-40B4-BE49-F238E27FC236}">
                <a16:creationId xmlns:a16="http://schemas.microsoft.com/office/drawing/2014/main" id="{28FD81F2-253F-7442-CE57-EDA8E3ECA478}"/>
              </a:ext>
            </a:extLst>
          </p:cNvPr>
          <p:cNvSpPr txBox="1"/>
          <p:nvPr/>
        </p:nvSpPr>
        <p:spPr>
          <a:xfrm>
            <a:off x="568514" y="2480435"/>
            <a:ext cx="10615520" cy="3046988"/>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４、</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セミナー準備・・アンケートフォーム、個別相談申し込みフォーム作成</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セミナーの練習、練習、練習→練習後、動画提出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・アンケートフォームは必須ではありませんが、あった方が</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個別相談移行率は上がります。</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(Google</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フォームなど</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・配布チラシの</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QR</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コードチェック</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・個別相談申し込みフォーム作成</a:t>
            </a:r>
          </a:p>
        </p:txBody>
      </p:sp>
      <p:sp>
        <p:nvSpPr>
          <p:cNvPr id="13" name="Rectangle 4">
            <a:extLst>
              <a:ext uri="{FF2B5EF4-FFF2-40B4-BE49-F238E27FC236}">
                <a16:creationId xmlns:a16="http://schemas.microsoft.com/office/drawing/2014/main" id="{2DE28BD9-478F-A840-3F54-A7E0D70F915A}"/>
              </a:ext>
            </a:extLst>
          </p:cNvPr>
          <p:cNvSpPr>
            <a:spLocks noChangeArrowheads="1"/>
          </p:cNvSpPr>
          <p:nvPr/>
        </p:nvSpPr>
        <p:spPr bwMode="auto">
          <a:xfrm rot="10800000" flipV="1">
            <a:off x="5303165" y="4726364"/>
            <a:ext cx="643622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https://knowledge-is.co.jp/apply/toushishindanmoneyseminar/</a:t>
            </a:r>
            <a:r>
              <a:rPr kumimoji="0" lang="ja-JP" altLang="ja-JP" sz="1800" b="0" i="0" u="none" strike="noStrike" cap="none" normalizeH="0" baseline="0" dirty="0">
                <a:ln>
                  <a:noFill/>
                </a:ln>
                <a:solidFill>
                  <a:schemeClr val="tx1"/>
                </a:solidFill>
                <a:effectLst/>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825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26</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60" y="1219479"/>
            <a:ext cx="10841946"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　</a:t>
              </a:r>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後援がおりる前にチラシチェック！</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3" name="テキスト ボックス 2">
            <a:extLst>
              <a:ext uri="{FF2B5EF4-FFF2-40B4-BE49-F238E27FC236}">
                <a16:creationId xmlns:a16="http://schemas.microsoft.com/office/drawing/2014/main" id="{28FD81F2-253F-7442-CE57-EDA8E3ECA478}"/>
              </a:ext>
            </a:extLst>
          </p:cNvPr>
          <p:cNvSpPr txBox="1"/>
          <p:nvPr/>
        </p:nvSpPr>
        <p:spPr>
          <a:xfrm>
            <a:off x="568514" y="2480435"/>
            <a:ext cx="10615520" cy="523220"/>
          </a:xfrm>
          <a:prstGeom prst="rect">
            <a:avLst/>
          </a:prstGeom>
          <a:noFill/>
        </p:spPr>
        <p:txBody>
          <a:bodyPr wrap="square">
            <a:spAutoFit/>
          </a:bodyPr>
          <a:lstStyle/>
          <a:p>
            <a:r>
              <a:rPr lang="ja-JP" altLang="en-US" sz="2800" b="1" dirty="0">
                <a:solidFill>
                  <a:schemeClr val="tx2"/>
                </a:solidFill>
                <a:latin typeface="UD デジタル 教科書体 N-R" panose="02020400000000000000" pitchFamily="17" charset="-128"/>
                <a:ea typeface="UD デジタル 教科書体 N-R" panose="02020400000000000000" pitchFamily="17" charset="-128"/>
              </a:rPr>
              <a:t>アンケートフォーム例　</a:t>
            </a:r>
          </a:p>
        </p:txBody>
      </p:sp>
      <p:sp>
        <p:nvSpPr>
          <p:cNvPr id="5" name="テキスト ボックス 4">
            <a:extLst>
              <a:ext uri="{FF2B5EF4-FFF2-40B4-BE49-F238E27FC236}">
                <a16:creationId xmlns:a16="http://schemas.microsoft.com/office/drawing/2014/main" id="{0F5A7E78-5594-996E-353D-E23144E44981}"/>
              </a:ext>
            </a:extLst>
          </p:cNvPr>
          <p:cNvSpPr txBox="1"/>
          <p:nvPr/>
        </p:nvSpPr>
        <p:spPr>
          <a:xfrm>
            <a:off x="603086" y="3755297"/>
            <a:ext cx="10615520" cy="523220"/>
          </a:xfrm>
          <a:prstGeom prst="rect">
            <a:avLst/>
          </a:prstGeom>
          <a:noFill/>
        </p:spPr>
        <p:txBody>
          <a:bodyPr wrap="square">
            <a:spAutoFit/>
          </a:bodyPr>
          <a:lstStyle/>
          <a:p>
            <a:r>
              <a:rPr lang="ja-JP" altLang="en-US" sz="2800" b="1" dirty="0">
                <a:solidFill>
                  <a:schemeClr val="tx2"/>
                </a:solidFill>
                <a:latin typeface="UD デジタル 教科書体 N-R" panose="02020400000000000000" pitchFamily="17" charset="-128"/>
                <a:ea typeface="UD デジタル 教科書体 N-R" panose="02020400000000000000" pitchFamily="17" charset="-128"/>
              </a:rPr>
              <a:t>個別相談フォーム例</a:t>
            </a:r>
          </a:p>
        </p:txBody>
      </p:sp>
      <p:sp>
        <p:nvSpPr>
          <p:cNvPr id="12" name="Rectangle 2">
            <a:extLst>
              <a:ext uri="{FF2B5EF4-FFF2-40B4-BE49-F238E27FC236}">
                <a16:creationId xmlns:a16="http://schemas.microsoft.com/office/drawing/2014/main" id="{9258A6C8-2234-5D3F-64E0-FA11D32F992B}"/>
              </a:ext>
            </a:extLst>
          </p:cNvPr>
          <p:cNvSpPr>
            <a:spLocks noChangeArrowheads="1"/>
          </p:cNvSpPr>
          <p:nvPr/>
        </p:nvSpPr>
        <p:spPr bwMode="auto">
          <a:xfrm>
            <a:off x="4913427" y="2551888"/>
            <a:ext cx="462829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https://forms.gle/7TJgBbafsKv2GUkf9</a:t>
            </a:r>
            <a:r>
              <a:rPr kumimoji="0" lang="ja-JP" altLang="ja-JP" sz="1800" b="0" i="0" u="none" strike="noStrike" cap="none" normalizeH="0" baseline="0" dirty="0">
                <a:ln>
                  <a:noFill/>
                </a:ln>
                <a:solidFill>
                  <a:schemeClr val="tx1"/>
                </a:solidFill>
                <a:effectLst/>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2F9B374B-AFF8-7BC8-55CF-05E71BA5FD6A}"/>
              </a:ext>
            </a:extLst>
          </p:cNvPr>
          <p:cNvSpPr>
            <a:spLocks noChangeArrowheads="1"/>
          </p:cNvSpPr>
          <p:nvPr/>
        </p:nvSpPr>
        <p:spPr bwMode="auto">
          <a:xfrm>
            <a:off x="4913427" y="3837785"/>
            <a:ext cx="462829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https://meeting.eeasy.jp/iwanaga/yoyaku</a:t>
            </a:r>
            <a:r>
              <a:rPr kumimoji="0" lang="ja-JP" altLang="ja-JP" sz="1800" b="0" i="0" u="none" strike="noStrike" cap="none" normalizeH="0" baseline="0" dirty="0">
                <a:ln>
                  <a:noFill/>
                </a:ln>
                <a:solidFill>
                  <a:schemeClr val="tx1"/>
                </a:solidFill>
                <a:effectLst/>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 name="テキスト ボックス 3">
            <a:extLst>
              <a:ext uri="{FF2B5EF4-FFF2-40B4-BE49-F238E27FC236}">
                <a16:creationId xmlns:a16="http://schemas.microsoft.com/office/drawing/2014/main" id="{863147F6-246D-7D53-4DF6-276D695E97B8}"/>
              </a:ext>
            </a:extLst>
          </p:cNvPr>
          <p:cNvSpPr txBox="1"/>
          <p:nvPr/>
        </p:nvSpPr>
        <p:spPr>
          <a:xfrm>
            <a:off x="568514" y="4995016"/>
            <a:ext cx="10615520" cy="830997"/>
          </a:xfrm>
          <a:prstGeom prst="rect">
            <a:avLst/>
          </a:prstGeom>
          <a:noFill/>
        </p:spPr>
        <p:txBody>
          <a:bodyPr wrap="square">
            <a:spAutoFit/>
          </a:bodyPr>
          <a:lstStyle/>
          <a:p>
            <a:r>
              <a:rPr lang="ja-JP" altLang="en-US" sz="4800" b="1" dirty="0">
                <a:solidFill>
                  <a:schemeClr val="accent1"/>
                </a:solidFill>
                <a:latin typeface="UD デジタル 教科書体 N-R" panose="02020400000000000000" pitchFamily="17" charset="-128"/>
                <a:ea typeface="UD デジタル 教科書体 N-R" panose="02020400000000000000" pitchFamily="17" charset="-128"/>
              </a:rPr>
              <a:t>準備完了！セミナーチラシ配布開始！　</a:t>
            </a:r>
          </a:p>
        </p:txBody>
      </p:sp>
    </p:spTree>
    <p:extLst>
      <p:ext uri="{BB962C8B-B14F-4D97-AF65-F5344CB8AC3E}">
        <p14:creationId xmlns:p14="http://schemas.microsoft.com/office/powerpoint/2010/main" val="15080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27</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具体的なセミナー開催までのフロー　　　後援申請までのマニュアル</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921767" cy="426826"/>
            <a:chOff x="2409963" y="1383915"/>
            <a:chExt cx="7907980"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885549"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工程管理表をチェック！セミナー終了後、参加者へメール送信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376659" y="2490198"/>
            <a:ext cx="11649452" cy="2677656"/>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５</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，セミナー終了後、</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5</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分～</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10</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分後がベスト</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　・</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サンクスメールを参照して事前にメールを時間設定</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６，全ての</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実施後、メールにて後援実施報告書をメールにて提出</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セミナーへの参加人数を報告</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←教育委員会へ報告が必要</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9197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a:solidFill>
            <a:srgbClr val="FFF3E2"/>
          </a:solidFill>
        </p:spPr>
        <p:txBody>
          <a:bodyPr/>
          <a:lstStyle/>
          <a:p>
            <a:fld id="{94A740F8-70F4-174E-A393-1861670FBC7F}" type="slidenum">
              <a:rPr kumimoji="1" lang="ja-JP" altLang="en-US" smtClean="0"/>
              <a:t>28</a:t>
            </a:fld>
            <a:endParaRPr kumimoji="1" lang="ja-JP" altLang="en-US"/>
          </a:p>
        </p:txBody>
      </p:sp>
      <p:grpSp>
        <p:nvGrpSpPr>
          <p:cNvPr id="10" name="グループ化 9">
            <a:extLst>
              <a:ext uri="{FF2B5EF4-FFF2-40B4-BE49-F238E27FC236}">
                <a16:creationId xmlns:a16="http://schemas.microsoft.com/office/drawing/2014/main" id="{831734C1-1AE2-20D9-B511-04541B687901}"/>
              </a:ext>
            </a:extLst>
          </p:cNvPr>
          <p:cNvGrpSpPr/>
          <p:nvPr/>
        </p:nvGrpSpPr>
        <p:grpSpPr>
          <a:xfrm>
            <a:off x="0" y="2712290"/>
            <a:ext cx="11656062" cy="1433420"/>
            <a:chOff x="0" y="4860722"/>
            <a:chExt cx="11656062" cy="1433420"/>
          </a:xfrm>
        </p:grpSpPr>
        <p:sp>
          <p:nvSpPr>
            <p:cNvPr id="59" name="矢印: 五方向 58">
              <a:extLst>
                <a:ext uri="{FF2B5EF4-FFF2-40B4-BE49-F238E27FC236}">
                  <a16:creationId xmlns:a16="http://schemas.microsoft.com/office/drawing/2014/main" id="{87AF836D-61E0-D2B2-CB22-DA21B5BC5C58}"/>
                </a:ext>
              </a:extLst>
            </p:cNvPr>
            <p:cNvSpPr/>
            <p:nvPr/>
          </p:nvSpPr>
          <p:spPr>
            <a:xfrm>
              <a:off x="0" y="5271731"/>
              <a:ext cx="11656062" cy="927956"/>
            </a:xfrm>
            <a:prstGeom prst="homePlate">
              <a:avLst/>
            </a:prstGeom>
            <a:solidFill>
              <a:srgbClr val="CBA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752D327-60AC-FF62-82F4-10974D818FDC}"/>
                </a:ext>
              </a:extLst>
            </p:cNvPr>
            <p:cNvSpPr/>
            <p:nvPr/>
          </p:nvSpPr>
          <p:spPr>
            <a:xfrm>
              <a:off x="1621821" y="4942886"/>
              <a:ext cx="944038" cy="135125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C64E262-D575-1434-872C-738A8AE2DC50}"/>
                </a:ext>
              </a:extLst>
            </p:cNvPr>
            <p:cNvSpPr/>
            <p:nvPr/>
          </p:nvSpPr>
          <p:spPr>
            <a:xfrm>
              <a:off x="1463840" y="4860722"/>
              <a:ext cx="1260000" cy="1260000"/>
            </a:xfrm>
            <a:prstGeom prst="rect">
              <a:avLst/>
            </a:prstGeom>
            <a:solidFill>
              <a:srgbClr val="D0A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直角三角形 60">
              <a:extLst>
                <a:ext uri="{FF2B5EF4-FFF2-40B4-BE49-F238E27FC236}">
                  <a16:creationId xmlns:a16="http://schemas.microsoft.com/office/drawing/2014/main" id="{2A569BC9-EC67-8963-65C4-8709922E0D27}"/>
                </a:ext>
              </a:extLst>
            </p:cNvPr>
            <p:cNvSpPr/>
            <p:nvPr/>
          </p:nvSpPr>
          <p:spPr>
            <a:xfrm flipV="1">
              <a:off x="2595454"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直角三角形 61">
              <a:extLst>
                <a:ext uri="{FF2B5EF4-FFF2-40B4-BE49-F238E27FC236}">
                  <a16:creationId xmlns:a16="http://schemas.microsoft.com/office/drawing/2014/main" id="{AA3BCCC4-C8F2-1915-F30A-D5E9FE73F37A}"/>
                </a:ext>
              </a:extLst>
            </p:cNvPr>
            <p:cNvSpPr/>
            <p:nvPr/>
          </p:nvSpPr>
          <p:spPr>
            <a:xfrm flipH="1" flipV="1">
              <a:off x="1539408" y="6093257"/>
              <a:ext cx="106290" cy="114308"/>
            </a:xfrm>
            <a:prstGeom prst="rtTriangle">
              <a:avLst/>
            </a:prstGeom>
            <a:solidFill>
              <a:srgbClr val="72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山形 62">
              <a:extLst>
                <a:ext uri="{FF2B5EF4-FFF2-40B4-BE49-F238E27FC236}">
                  <a16:creationId xmlns:a16="http://schemas.microsoft.com/office/drawing/2014/main" id="{51FD91A9-ACD4-C75C-D79E-158B11017AEA}"/>
                </a:ext>
              </a:extLst>
            </p:cNvPr>
            <p:cNvSpPr/>
            <p:nvPr/>
          </p:nvSpPr>
          <p:spPr>
            <a:xfrm>
              <a:off x="10479579" y="5271731"/>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4" name="矢印: 山形 63">
              <a:extLst>
                <a:ext uri="{FF2B5EF4-FFF2-40B4-BE49-F238E27FC236}">
                  <a16:creationId xmlns:a16="http://schemas.microsoft.com/office/drawing/2014/main" id="{CD8CB506-9592-1E0A-BF67-E44AE56EBBFC}"/>
                </a:ext>
              </a:extLst>
            </p:cNvPr>
            <p:cNvSpPr/>
            <p:nvPr/>
          </p:nvSpPr>
          <p:spPr>
            <a:xfrm>
              <a:off x="9921000" y="5278583"/>
              <a:ext cx="751439" cy="927956"/>
            </a:xfrm>
            <a:prstGeom prst="chevron">
              <a:avLst>
                <a:gd name="adj" fmla="val 60388"/>
              </a:avLst>
            </a:prstGeom>
            <a:solidFill>
              <a:srgbClr val="EDD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7" name="TextBox 21">
              <a:extLst>
                <a:ext uri="{FF2B5EF4-FFF2-40B4-BE49-F238E27FC236}">
                  <a16:creationId xmlns:a16="http://schemas.microsoft.com/office/drawing/2014/main" id="{5C9E6002-8345-4635-AA8E-DF3DE37D16FF}"/>
                </a:ext>
              </a:extLst>
            </p:cNvPr>
            <p:cNvSpPr txBox="1"/>
            <p:nvPr/>
          </p:nvSpPr>
          <p:spPr>
            <a:xfrm>
              <a:off x="3124438" y="5416590"/>
              <a:ext cx="8084264" cy="523220"/>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2800" b="1" dirty="0">
                  <a:solidFill>
                    <a:schemeClr val="bg1"/>
                  </a:solidFill>
                  <a:latin typeface="UD デジタル 教科書体 N-R" panose="02020400000000000000" pitchFamily="17" charset="-128"/>
                  <a:ea typeface="UD デジタル 教科書体 N-R" panose="02020400000000000000" pitchFamily="17" charset="-128"/>
                </a:rPr>
                <a:t>パパマママネティ講師として活動の約束について</a:t>
              </a:r>
              <a:endParaRPr lang="en-US" altLang="ja-JP" sz="28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68" name="TextBox 21">
              <a:extLst>
                <a:ext uri="{FF2B5EF4-FFF2-40B4-BE49-F238E27FC236}">
                  <a16:creationId xmlns:a16="http://schemas.microsoft.com/office/drawing/2014/main" id="{EB0D46E3-E197-37C8-5782-9FAD053C084B}"/>
                </a:ext>
              </a:extLst>
            </p:cNvPr>
            <p:cNvSpPr txBox="1"/>
            <p:nvPr/>
          </p:nvSpPr>
          <p:spPr>
            <a:xfrm>
              <a:off x="1463840" y="4864768"/>
              <a:ext cx="1260000" cy="1261884"/>
            </a:xfrm>
            <a:prstGeom prst="rect">
              <a:avLst/>
            </a:prstGeom>
          </p:spPr>
          <p:txBody>
            <a:bodyPr wrap="squar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8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AGENDA</a:t>
              </a:r>
            </a:p>
            <a:p>
              <a:pPr algn="ctr"/>
              <a:r>
                <a:rPr lang="en-US" altLang="ja-JP" sz="4800" b="1" dirty="0">
                  <a:solidFill>
                    <a:schemeClr val="bg1"/>
                  </a:solidFill>
                  <a:latin typeface="UD デジタル 教科書体 N-R" panose="02020400000000000000" pitchFamily="17" charset="-128"/>
                  <a:ea typeface="UD デジタル 教科書体 N-R" panose="02020400000000000000" pitchFamily="17" charset="-128"/>
                </a:rPr>
                <a:t>03</a:t>
              </a:r>
            </a:p>
          </p:txBody>
        </p:sp>
      </p:grpSp>
      <p:grpSp>
        <p:nvGrpSpPr>
          <p:cNvPr id="12" name="グループ化 11">
            <a:extLst>
              <a:ext uri="{FF2B5EF4-FFF2-40B4-BE49-F238E27FC236}">
                <a16:creationId xmlns:a16="http://schemas.microsoft.com/office/drawing/2014/main" id="{648324F4-D420-7C6D-5C2A-9E77196CD78D}"/>
              </a:ext>
            </a:extLst>
          </p:cNvPr>
          <p:cNvGrpSpPr/>
          <p:nvPr/>
        </p:nvGrpSpPr>
        <p:grpSpPr>
          <a:xfrm>
            <a:off x="1717498" y="389005"/>
            <a:ext cx="2086751" cy="286195"/>
            <a:chOff x="1914317" y="1250155"/>
            <a:chExt cx="2293789" cy="286195"/>
          </a:xfrm>
        </p:grpSpPr>
        <p:sp>
          <p:nvSpPr>
            <p:cNvPr id="13" name="正方形/長方形 12">
              <a:extLst>
                <a:ext uri="{FF2B5EF4-FFF2-40B4-BE49-F238E27FC236}">
                  <a16:creationId xmlns:a16="http://schemas.microsoft.com/office/drawing/2014/main" id="{83E0A737-C3C3-215B-9207-B9A47A05BC53}"/>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5">
              <a:extLst>
                <a:ext uri="{FF2B5EF4-FFF2-40B4-BE49-F238E27FC236}">
                  <a16:creationId xmlns:a16="http://schemas.microsoft.com/office/drawing/2014/main" id="{7ADB766C-994D-2E9E-A3FD-642143375913}"/>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本日のアジェンダ</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12458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B98EFF9-ED99-EC15-094E-F066617BF567}"/>
              </a:ext>
            </a:extLst>
          </p:cNvPr>
          <p:cNvSpPr/>
          <p:nvPr/>
        </p:nvSpPr>
        <p:spPr>
          <a:xfrm>
            <a:off x="598321" y="4045790"/>
            <a:ext cx="10814426" cy="226012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83C2D60-13E0-2C12-668E-95CEED685B1A}"/>
              </a:ext>
            </a:extLst>
          </p:cNvPr>
          <p:cNvSpPr/>
          <p:nvPr/>
        </p:nvSpPr>
        <p:spPr>
          <a:xfrm>
            <a:off x="727717" y="1567339"/>
            <a:ext cx="7286223" cy="1947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1E40697-9BBB-B48B-57FC-6A8B361EB4B4}"/>
              </a:ext>
            </a:extLst>
          </p:cNvPr>
          <p:cNvSpPr>
            <a:spLocks noGrp="1"/>
          </p:cNvSpPr>
          <p:nvPr>
            <p:ph type="sldNum" sz="quarter" idx="12"/>
          </p:nvPr>
        </p:nvSpPr>
        <p:spPr/>
        <p:txBody>
          <a:bodyPr/>
          <a:lstStyle/>
          <a:p>
            <a:fld id="{94A740F8-70F4-174E-A393-1861670FBC7F}" type="slidenum">
              <a:rPr kumimoji="1" lang="ja-JP" altLang="en-US" smtClean="0"/>
              <a:t>2</a:t>
            </a:fld>
            <a:endParaRPr kumimoji="1" lang="ja-JP" altLang="en-US" dirty="0"/>
          </a:p>
        </p:txBody>
      </p:sp>
      <p:sp>
        <p:nvSpPr>
          <p:cNvPr id="3" name="タイトル 5">
            <a:extLst>
              <a:ext uri="{FF2B5EF4-FFF2-40B4-BE49-F238E27FC236}">
                <a16:creationId xmlns:a16="http://schemas.microsoft.com/office/drawing/2014/main" id="{A3D0CAE2-6C5E-AF18-526B-86F0B37757D6}"/>
              </a:ext>
            </a:extLst>
          </p:cNvPr>
          <p:cNvSpPr txBox="1">
            <a:spLocks/>
          </p:cNvSpPr>
          <p:nvPr/>
        </p:nvSpPr>
        <p:spPr>
          <a:xfrm>
            <a:off x="598321" y="1364006"/>
            <a:ext cx="7774420" cy="601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404040"/>
                </a:solidFill>
                <a:latin typeface="UD デジタル 教科書体 N-R" panose="02020400000000000000" pitchFamily="17" charset="-128"/>
                <a:ea typeface="UD デジタル 教科書体 N-R" panose="02020400000000000000" pitchFamily="17" charset="-128"/>
              </a:rPr>
              <a:t>日本に正しい投資の考え方を根付かせる</a:t>
            </a:r>
            <a:endParaRPr lang="en-US" altLang="ja-JP" sz="32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5" name="タイトル 5">
            <a:extLst>
              <a:ext uri="{FF2B5EF4-FFF2-40B4-BE49-F238E27FC236}">
                <a16:creationId xmlns:a16="http://schemas.microsoft.com/office/drawing/2014/main" id="{67336713-97A8-C8BD-2100-E0E6BBE0AE0E}"/>
              </a:ext>
            </a:extLst>
          </p:cNvPr>
          <p:cNvSpPr txBox="1">
            <a:spLocks/>
          </p:cNvSpPr>
          <p:nvPr/>
        </p:nvSpPr>
        <p:spPr>
          <a:xfrm>
            <a:off x="1268305" y="2298846"/>
            <a:ext cx="2234018" cy="39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2018</a:t>
            </a:r>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年設立</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7" name="タイトル 5">
            <a:extLst>
              <a:ext uri="{FF2B5EF4-FFF2-40B4-BE49-F238E27FC236}">
                <a16:creationId xmlns:a16="http://schemas.microsoft.com/office/drawing/2014/main" id="{4244431A-D7BD-7221-59BE-01731B2B2114}"/>
              </a:ext>
            </a:extLst>
          </p:cNvPr>
          <p:cNvSpPr txBox="1">
            <a:spLocks/>
          </p:cNvSpPr>
          <p:nvPr/>
        </p:nvSpPr>
        <p:spPr>
          <a:xfrm>
            <a:off x="1570228" y="2775959"/>
            <a:ext cx="8772841" cy="8437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投資に関する研修教育とコンサルティングによる啓蒙</a:t>
            </a:r>
          </a:p>
          <a:p>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投資診断士</a:t>
            </a:r>
            <a:r>
              <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資格の普及</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8" name="タイトル 5">
            <a:extLst>
              <a:ext uri="{FF2B5EF4-FFF2-40B4-BE49-F238E27FC236}">
                <a16:creationId xmlns:a16="http://schemas.microsoft.com/office/drawing/2014/main" id="{A40F328A-AF12-DF66-4AEA-5557C9869251}"/>
              </a:ext>
            </a:extLst>
          </p:cNvPr>
          <p:cNvSpPr txBox="1">
            <a:spLocks/>
          </p:cNvSpPr>
          <p:nvPr/>
        </p:nvSpPr>
        <p:spPr>
          <a:xfrm>
            <a:off x="966382" y="4252897"/>
            <a:ext cx="10066803" cy="18459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i="0" dirty="0">
                <a:solidFill>
                  <a:srgbClr val="404040"/>
                </a:solidFill>
                <a:effectLst/>
                <a:latin typeface="UD デジタル 教科書体 N-R" panose="02020400000000000000" pitchFamily="17" charset="-128"/>
                <a:ea typeface="UD デジタル 教科書体 N-R" panose="02020400000000000000" pitchFamily="17" charset="-128"/>
              </a:rPr>
              <a:t>金融リテラシーが低いため、自分に合った投資方法が分からない、何となく怖いから始められない、、、</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000" b="1" i="0" dirty="0">
                <a:solidFill>
                  <a:srgbClr val="404040"/>
                </a:solidFill>
                <a:effectLst/>
                <a:latin typeface="UD デジタル 教科書体 N-R" panose="02020400000000000000" pitchFamily="17" charset="-128"/>
                <a:ea typeface="UD デジタル 教科書体 N-R" panose="02020400000000000000" pitchFamily="17" charset="-128"/>
              </a:rPr>
              <a:t>投資を始めてみたい、分からなくて始められない、失敗・後悔したくない、</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という方へ、正しい投資の知識を提供する人材を世の中に増やすために</a:t>
            </a:r>
            <a:endPar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投資診断士</a:t>
            </a:r>
            <a:r>
              <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という資格を作りました！</a:t>
            </a:r>
            <a:br>
              <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rPr>
            </a:b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151911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29</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2008398" y="382173"/>
            <a:ext cx="9225805" cy="355550"/>
            <a:chOff x="1986643" y="1244548"/>
            <a:chExt cx="2293789" cy="291802"/>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86643" y="1244548"/>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後援事業である事を認識しコンプライアンスの徹底</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　行政の後援とは？</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144844" y="1809066"/>
            <a:ext cx="11649452" cy="4678204"/>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教育行政の推進、学校教育の充実、生涯学習の普及・振興に資することを目的とする事業に対し、「後援」名義の使用を承認する。とあるのが殆どです。</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認められない事業として</a:t>
            </a:r>
            <a:r>
              <a:rPr lang="ja-JP" altLang="en-US" sz="6600" b="1" i="0" dirty="0">
                <a:solidFill>
                  <a:srgbClr val="404040"/>
                </a:solidFill>
                <a:effectLst/>
                <a:latin typeface="UD デジタル 教科書体 N-R" panose="02020400000000000000" pitchFamily="17" charset="-128"/>
                <a:ea typeface="UD デジタル 教科書体 N-R" panose="02020400000000000000" pitchFamily="17" charset="-128"/>
              </a:rPr>
              <a:t>必ず</a:t>
            </a:r>
            <a:r>
              <a:rPr lang="ja-JP" altLang="en-US" sz="2400" b="1" i="0" dirty="0">
                <a:solidFill>
                  <a:srgbClr val="FF0000"/>
                </a:solidFill>
                <a:effectLst/>
                <a:latin typeface="UD デジタル 教科書体 N-R" panose="02020400000000000000" pitchFamily="17" charset="-128"/>
                <a:ea typeface="UD デジタル 教科書体 N-R" panose="02020400000000000000" pitchFamily="17" charset="-128"/>
              </a:rPr>
              <a:t>専ら営利を目的とする事業と記載があります。</a:t>
            </a:r>
            <a:endParaRPr lang="en-US" altLang="ja-JP" sz="2400" b="1" i="0" dirty="0">
              <a:solidFill>
                <a:srgbClr val="FF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3200" b="1" i="0" dirty="0">
                <a:solidFill>
                  <a:srgbClr val="FF0000"/>
                </a:solidFill>
                <a:effectLst/>
                <a:latin typeface="UD デジタル 教科書体 N-R" panose="02020400000000000000" pitchFamily="17" charset="-128"/>
                <a:ea typeface="UD デジタル 教科書体 N-R" panose="02020400000000000000" pitchFamily="17" charset="-128"/>
              </a:rPr>
              <a:t>・無料で「正しいお金の考え方と知識」を提供し、「未来ある子供たちのために」私たちは行動する事を忘れないでください</a:t>
            </a:r>
            <a:endParaRPr lang="en-US" altLang="ja-JP" sz="3200" b="1" i="0" dirty="0">
              <a:solidFill>
                <a:srgbClr val="FF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lang="en-US" altLang="ja-JP" sz="2400" b="1" i="0" dirty="0">
              <a:solidFill>
                <a:srgbClr val="FF000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50818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30</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後援行事での気を付けるポイント</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よくある参加者からの質問とクレーム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144844" y="1809066"/>
            <a:ext cx="11649452" cy="3416320"/>
          </a:xfrm>
          <a:prstGeom prst="rect">
            <a:avLst/>
          </a:prstGeom>
          <a:noFill/>
        </p:spPr>
        <p:txBody>
          <a:bodyPr wrap="square">
            <a:spAutoFit/>
          </a:bodyPr>
          <a:lstStyle/>
          <a:p>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Q,</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なんで無料で開催できるんですか？</a:t>
            </a:r>
            <a:b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b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この会としての活動は地域の子育て世帯を支援するための活動です。</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無料で活動が可能となる理由は下記になります。</a:t>
            </a:r>
          </a:p>
          <a:p>
            <a:endPar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①投資診断協会主催マネー講座、個別相談は原則無料開催の会則</a:t>
            </a: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②</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お客様からの依頼に基づいた金融商品の販売手数料、預かり資産残高に連動した信託報酬</a:t>
            </a:r>
          </a:p>
          <a:p>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NG</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市から補助をもらっている。←　一発で出入り禁止</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60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31</a:t>
            </a:fld>
            <a:endParaRPr kumimoji="1" lang="ja-JP" altLang="en-US"/>
          </a:p>
        </p:txBody>
      </p:sp>
      <p:sp>
        <p:nvSpPr>
          <p:cNvPr id="15" name="TextBox 21">
            <a:extLst>
              <a:ext uri="{FF2B5EF4-FFF2-40B4-BE49-F238E27FC236}">
                <a16:creationId xmlns:a16="http://schemas.microsoft.com/office/drawing/2014/main" id="{80D99E35-8314-8452-0C1B-2F3DCE3FCE68}"/>
              </a:ext>
            </a:extLst>
          </p:cNvPr>
          <p:cNvSpPr txBox="1"/>
          <p:nvPr/>
        </p:nvSpPr>
        <p:spPr>
          <a:xfrm>
            <a:off x="6003634" y="1526328"/>
            <a:ext cx="184730" cy="954107"/>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pPr algn="ctr"/>
            <a:endParaRPr lang="en-US" altLang="ja-JP" sz="2800" b="1" dirty="0">
              <a:latin typeface="UD デジタル 教科書体 N-R" panose="02020400000000000000" pitchFamily="17" charset="-128"/>
              <a:ea typeface="UD デジタル 教科書体 N-R" panose="02020400000000000000" pitchFamily="17" charset="-128"/>
            </a:endParaRPr>
          </a:p>
          <a:p>
            <a:pPr algn="ctr"/>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7FEA3EAA-1B8F-4A50-7297-DAFA701DE7A5}"/>
              </a:ext>
            </a:extLst>
          </p:cNvPr>
          <p:cNvGrpSpPr/>
          <p:nvPr/>
        </p:nvGrpSpPr>
        <p:grpSpPr>
          <a:xfrm>
            <a:off x="1717497" y="389005"/>
            <a:ext cx="9225805" cy="348718"/>
            <a:chOff x="1914317" y="1250155"/>
            <a:chExt cx="2293789" cy="286195"/>
          </a:xfrm>
        </p:grpSpPr>
        <p:sp>
          <p:nvSpPr>
            <p:cNvPr id="9" name="正方形/長方形 8">
              <a:extLst>
                <a:ext uri="{FF2B5EF4-FFF2-40B4-BE49-F238E27FC236}">
                  <a16:creationId xmlns:a16="http://schemas.microsoft.com/office/drawing/2014/main" id="{FFA87125-AD84-F79D-84EF-3879A323470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6C0A1D31-9EF4-1B45-BED3-4295F6CA177C}"/>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後援行事での気を付けるポイント</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grpSp>
        <p:nvGrpSpPr>
          <p:cNvPr id="6" name="グループ化 5">
            <a:extLst>
              <a:ext uri="{FF2B5EF4-FFF2-40B4-BE49-F238E27FC236}">
                <a16:creationId xmlns:a16="http://schemas.microsoft.com/office/drawing/2014/main" id="{02F30DFD-6AD1-D4B9-A88E-482F167225B7}"/>
              </a:ext>
            </a:extLst>
          </p:cNvPr>
          <p:cNvGrpSpPr/>
          <p:nvPr/>
        </p:nvGrpSpPr>
        <p:grpSpPr>
          <a:xfrm>
            <a:off x="376659" y="1219479"/>
            <a:ext cx="7046695" cy="426826"/>
            <a:chOff x="2409963" y="1383915"/>
            <a:chExt cx="7034431" cy="569669"/>
          </a:xfrm>
        </p:grpSpPr>
        <p:sp>
          <p:nvSpPr>
            <p:cNvPr id="8" name="正方形/長方形 7">
              <a:extLst>
                <a:ext uri="{FF2B5EF4-FFF2-40B4-BE49-F238E27FC236}">
                  <a16:creationId xmlns:a16="http://schemas.microsoft.com/office/drawing/2014/main" id="{1E086F69-E6E9-DA2B-9267-2C84F6387781}"/>
                </a:ext>
              </a:extLst>
            </p:cNvPr>
            <p:cNvSpPr/>
            <p:nvPr/>
          </p:nvSpPr>
          <p:spPr>
            <a:xfrm>
              <a:off x="2409963" y="1742419"/>
              <a:ext cx="7012000" cy="211165"/>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CA437C4-7A5B-1882-FC49-A23B9A8195A4}"/>
                </a:ext>
              </a:extLst>
            </p:cNvPr>
            <p:cNvSpPr txBox="1"/>
            <p:nvPr/>
          </p:nvSpPr>
          <p:spPr>
            <a:xfrm>
              <a:off x="2432394" y="1383915"/>
              <a:ext cx="7012000" cy="534012"/>
            </a:xfrm>
            <a:prstGeom prst="rect">
              <a:avLst/>
            </a:prstGeom>
            <a:noFill/>
          </p:spPr>
          <p:txBody>
            <a:bodyPr wrap="square">
              <a:spAutoFit/>
            </a:bodyPr>
            <a:lstStyle/>
            <a:p>
              <a:r>
                <a:rPr lang="ja-JP" altLang="en-US" sz="20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よくある質問　参加者からの質問やクレーム</a:t>
              </a:r>
              <a:r>
                <a:rPr lang="ja-JP" altLang="en-US" sz="2000" b="1" i="0" dirty="0">
                  <a:solidFill>
                    <a:schemeClr val="tx1">
                      <a:lumMod val="75000"/>
                    </a:schemeClr>
                  </a:solidFill>
                  <a:effectLst/>
                  <a:latin typeface="UD デジタル 教科書体 N-R" panose="02020400000000000000" pitchFamily="17" charset="-128"/>
                  <a:ea typeface="UD デジタル 教科書体 N-R" panose="02020400000000000000" pitchFamily="17" charset="-128"/>
                </a:rPr>
                <a:t>　</a:t>
              </a:r>
              <a:endParaRPr lang="ja-JP" altLang="en-US" sz="2000" b="1" dirty="0">
                <a:solidFill>
                  <a:srgbClr val="E74646"/>
                </a:solidFill>
                <a:latin typeface="UD デジタル 教科書体 N-R" panose="02020400000000000000" pitchFamily="17" charset="-128"/>
                <a:ea typeface="UD デジタル 教科書体 N-R" panose="02020400000000000000" pitchFamily="17" charset="-128"/>
              </a:endParaRPr>
            </a:p>
          </p:txBody>
        </p:sp>
      </p:grpSp>
      <p:sp>
        <p:nvSpPr>
          <p:cNvPr id="4" name="テキスト ボックス 3">
            <a:extLst>
              <a:ext uri="{FF2B5EF4-FFF2-40B4-BE49-F238E27FC236}">
                <a16:creationId xmlns:a16="http://schemas.microsoft.com/office/drawing/2014/main" id="{53933922-4960-12AE-87F4-1738FEBC9519}"/>
              </a:ext>
            </a:extLst>
          </p:cNvPr>
          <p:cNvSpPr txBox="1"/>
          <p:nvPr/>
        </p:nvSpPr>
        <p:spPr>
          <a:xfrm>
            <a:off x="144844" y="1809066"/>
            <a:ext cx="11649452" cy="3046988"/>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　セミナー時に特定の金融商品を見せる。話す。許可のないスライドを見せる。</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・セミナー資料は参考資料です。</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各自の責任において資料は作成してください。</a:t>
            </a:r>
          </a:p>
          <a:p>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一般論の部分以外</a:t>
            </a:r>
            <a:r>
              <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04040"/>
                </a:solidFill>
                <a:effectLst/>
                <a:latin typeface="UD デジタル 教科書体 N-R" panose="02020400000000000000" pitchFamily="17" charset="-128"/>
                <a:ea typeface="UD デジタル 教科書体 N-R" panose="02020400000000000000" pitchFamily="17" charset="-128"/>
              </a:rPr>
              <a:t>・スライドを追記する場合は、各自の責任において追記する</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こと</a:t>
            </a:r>
            <a:endPar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資料は一度提出</a:t>
            </a:r>
            <a:r>
              <a:rPr lang="en-US" altLang="ja-JP" sz="2400" b="1" dirty="0">
                <a:solidFill>
                  <a:srgbClr val="404040"/>
                </a:solidFill>
                <a:latin typeface="UD デジタル 教科書体 N-R" panose="02020400000000000000" pitchFamily="17" charset="-128"/>
                <a:ea typeface="UD デジタル 教科書体 N-R" panose="02020400000000000000" pitchFamily="17" charset="-128"/>
              </a:rPr>
              <a:t>)</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047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E40697-9BBB-B48B-57FC-6A8B361EB4B4}"/>
              </a:ext>
            </a:extLst>
          </p:cNvPr>
          <p:cNvSpPr>
            <a:spLocks noGrp="1"/>
          </p:cNvSpPr>
          <p:nvPr>
            <p:ph type="sldNum" sz="quarter" idx="12"/>
          </p:nvPr>
        </p:nvSpPr>
        <p:spPr/>
        <p:txBody>
          <a:bodyPr/>
          <a:lstStyle/>
          <a:p>
            <a:fld id="{94A740F8-70F4-174E-A393-1861670FBC7F}" type="slidenum">
              <a:rPr kumimoji="1" lang="ja-JP" altLang="en-US" smtClean="0"/>
              <a:t>3</a:t>
            </a:fld>
            <a:endParaRPr kumimoji="1" lang="ja-JP" altLang="en-US" dirty="0"/>
          </a:p>
        </p:txBody>
      </p:sp>
      <p:sp>
        <p:nvSpPr>
          <p:cNvPr id="3" name="タイトル 5">
            <a:extLst>
              <a:ext uri="{FF2B5EF4-FFF2-40B4-BE49-F238E27FC236}">
                <a16:creationId xmlns:a16="http://schemas.microsoft.com/office/drawing/2014/main" id="{A3D0CAE2-6C5E-AF18-526B-86F0B37757D6}"/>
              </a:ext>
            </a:extLst>
          </p:cNvPr>
          <p:cNvSpPr txBox="1">
            <a:spLocks/>
          </p:cNvSpPr>
          <p:nvPr/>
        </p:nvSpPr>
        <p:spPr>
          <a:xfrm>
            <a:off x="1780139" y="471649"/>
            <a:ext cx="8752713" cy="4039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全国の中学・高校・大学・民間企業で投資教育を行っています</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pic>
        <p:nvPicPr>
          <p:cNvPr id="1026" name="Picture 2">
            <a:extLst>
              <a:ext uri="{FF2B5EF4-FFF2-40B4-BE49-F238E27FC236}">
                <a16:creationId xmlns:a16="http://schemas.microsoft.com/office/drawing/2014/main" id="{A039DBFE-B1FA-11DA-AD46-BFF67A65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508" y="4041790"/>
            <a:ext cx="4447276" cy="2506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1A51B0-855E-E9BE-434F-96691AF021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02"/>
          <a:stretch/>
        </p:blipFill>
        <p:spPr bwMode="auto">
          <a:xfrm>
            <a:off x="5687086" y="1158729"/>
            <a:ext cx="4349826" cy="25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D87BA5-FA26-05E6-E519-D616C725D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508" y="1173777"/>
            <a:ext cx="3471252" cy="26005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CAC3B55-CD4F-2F7D-13AC-1F82E4F25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061" y="4041790"/>
            <a:ext cx="3345851" cy="250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78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1978D-CA0C-0419-553B-3DD50F2C6413}"/>
            </a:ext>
          </a:extLst>
        </p:cNvPr>
        <p:cNvGrpSpPr/>
        <p:nvPr/>
      </p:nvGrpSpPr>
      <p:grpSpPr>
        <a:xfrm>
          <a:off x="0" y="0"/>
          <a:ext cx="0" cy="0"/>
          <a:chOff x="0" y="0"/>
          <a:chExt cx="0" cy="0"/>
        </a:xfrm>
      </p:grpSpPr>
      <p:pic>
        <p:nvPicPr>
          <p:cNvPr id="8" name="図 7" descr="白い背景に、数枚の白い切り絵の雪の結晶">
            <a:extLst>
              <a:ext uri="{FF2B5EF4-FFF2-40B4-BE49-F238E27FC236}">
                <a16:creationId xmlns:a16="http://schemas.microsoft.com/office/drawing/2014/main" id="{7EB0DE11-645F-9A2F-61C4-32CCED093930}"/>
              </a:ext>
            </a:extLst>
          </p:cNvPr>
          <p:cNvPicPr>
            <a:picLocks noChangeAspect="1"/>
          </p:cNvPicPr>
          <p:nvPr/>
        </p:nvPicPr>
        <p:blipFill rotWithShape="1">
          <a:blip r:embed="rId3">
            <a:alphaModFix amt="20000"/>
          </a:blip>
          <a:srcRect t="19187" r="4220"/>
          <a:stretch/>
        </p:blipFill>
        <p:spPr>
          <a:xfrm>
            <a:off x="1" y="0"/>
            <a:ext cx="12192000" cy="6858000"/>
          </a:xfrm>
          <a:prstGeom prst="rect">
            <a:avLst/>
          </a:prstGeom>
        </p:spPr>
      </p:pic>
      <p:sp>
        <p:nvSpPr>
          <p:cNvPr id="23" name="正方形/長方形 22">
            <a:extLst>
              <a:ext uri="{FF2B5EF4-FFF2-40B4-BE49-F238E27FC236}">
                <a16:creationId xmlns:a16="http://schemas.microsoft.com/office/drawing/2014/main" id="{20B87D65-3794-A9DA-8431-8B5310F5BD53}"/>
              </a:ext>
            </a:extLst>
          </p:cNvPr>
          <p:cNvSpPr/>
          <p:nvPr/>
        </p:nvSpPr>
        <p:spPr>
          <a:xfrm>
            <a:off x="1979632" y="542633"/>
            <a:ext cx="2864742" cy="2111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AFBD28C-7BE8-43AD-5919-82C77009620C}"/>
              </a:ext>
            </a:extLst>
          </p:cNvPr>
          <p:cNvSpPr>
            <a:spLocks noGrp="1"/>
          </p:cNvSpPr>
          <p:nvPr>
            <p:ph type="sldNum" sz="quarter" idx="12"/>
          </p:nvPr>
        </p:nvSpPr>
        <p:spPr/>
        <p:txBody>
          <a:bodyPr/>
          <a:lstStyle/>
          <a:p>
            <a:fld id="{94A740F8-70F4-174E-A393-1861670FBC7F}" type="slidenum">
              <a:rPr kumimoji="1" lang="ja-JP" altLang="en-US" smtClean="0"/>
              <a:t>4</a:t>
            </a:fld>
            <a:endParaRPr kumimoji="1" lang="ja-JP" altLang="en-US"/>
          </a:p>
        </p:txBody>
      </p:sp>
      <p:sp>
        <p:nvSpPr>
          <p:cNvPr id="5" name="タイトル 5">
            <a:extLst>
              <a:ext uri="{FF2B5EF4-FFF2-40B4-BE49-F238E27FC236}">
                <a16:creationId xmlns:a16="http://schemas.microsoft.com/office/drawing/2014/main" id="{899BD739-236A-D5AC-35A0-32576BCC6932}"/>
              </a:ext>
            </a:extLst>
          </p:cNvPr>
          <p:cNvSpPr txBox="1">
            <a:spLocks/>
          </p:cNvSpPr>
          <p:nvPr/>
        </p:nvSpPr>
        <p:spPr>
          <a:xfrm>
            <a:off x="1839800" y="331469"/>
            <a:ext cx="3146980" cy="422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2800" b="1" dirty="0">
                <a:latin typeface="UD デジタル 教科書体 N-R" panose="02020400000000000000" pitchFamily="17" charset="-128"/>
                <a:ea typeface="UD デジタル 教科書体 N-R" panose="02020400000000000000" pitchFamily="17" charset="-128"/>
              </a:rPr>
              <a:t>講師プロフィール</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9" name="タイトル 5">
            <a:extLst>
              <a:ext uri="{FF2B5EF4-FFF2-40B4-BE49-F238E27FC236}">
                <a16:creationId xmlns:a16="http://schemas.microsoft.com/office/drawing/2014/main" id="{987F8EF3-0ED1-2428-4B0B-D9ACC87835A5}"/>
              </a:ext>
            </a:extLst>
          </p:cNvPr>
          <p:cNvSpPr txBox="1">
            <a:spLocks/>
          </p:cNvSpPr>
          <p:nvPr/>
        </p:nvSpPr>
        <p:spPr>
          <a:xfrm>
            <a:off x="985256" y="5191896"/>
            <a:ext cx="2563652" cy="914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幸坂　竜平</a:t>
            </a:r>
            <a:endParaRPr lang="en-US" altLang="ja-JP" sz="2000" b="1" dirty="0">
              <a:solidFill>
                <a:srgbClr val="404040"/>
              </a:solidFill>
              <a:latin typeface="UD デジタル 教科書体 N-R" panose="02020400000000000000" pitchFamily="17" charset="-128"/>
              <a:ea typeface="UD デジタル 教科書体 N-R" panose="02020400000000000000" pitchFamily="17" charset="-128"/>
            </a:endParaRPr>
          </a:p>
          <a:p>
            <a:pPr algn="ctr"/>
            <a:r>
              <a:rPr lang="ja-JP" altLang="en-US" sz="1400" b="1" dirty="0">
                <a:solidFill>
                  <a:srgbClr val="404040"/>
                </a:solidFill>
                <a:latin typeface="UD デジタル 教科書体 N-R" panose="02020400000000000000" pitchFamily="17" charset="-128"/>
                <a:ea typeface="UD デジタル 教科書体 N-R" panose="02020400000000000000" pitchFamily="17" charset="-128"/>
              </a:rPr>
              <a:t>こうさか　りゅうへい</a:t>
            </a:r>
            <a:endParaRPr lang="en-US" altLang="ja-JP" sz="14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900" b="1" dirty="0">
              <a:solidFill>
                <a:srgbClr val="404040"/>
              </a:solidFill>
              <a:latin typeface="UD デジタル 教科書体 N-R" panose="02020400000000000000" pitchFamily="17" charset="-128"/>
              <a:ea typeface="UD デジタル 教科書体 N-R" panose="02020400000000000000" pitchFamily="17" charset="-128"/>
            </a:endParaRPr>
          </a:p>
          <a:p>
            <a:pPr algn="ctr"/>
            <a:r>
              <a:rPr lang="en-US" altLang="ja-JP" sz="1400" b="1" dirty="0">
                <a:solidFill>
                  <a:srgbClr val="404040"/>
                </a:solidFill>
                <a:latin typeface="UD デジタル 教科書体 N-R" panose="02020400000000000000" pitchFamily="17" charset="-128"/>
                <a:ea typeface="UD デジタル 教科書体 N-R" panose="02020400000000000000" pitchFamily="17" charset="-128"/>
              </a:rPr>
              <a:t>1976</a:t>
            </a:r>
            <a:r>
              <a:rPr lang="ja-JP" altLang="en-US" sz="1400" b="1" dirty="0">
                <a:solidFill>
                  <a:srgbClr val="404040"/>
                </a:solidFill>
                <a:latin typeface="UD デジタル 教科書体 N-R" panose="02020400000000000000" pitchFamily="17" charset="-128"/>
                <a:ea typeface="UD デジタル 教科書体 N-R" panose="02020400000000000000" pitchFamily="17" charset="-128"/>
              </a:rPr>
              <a:t>年</a:t>
            </a:r>
            <a:r>
              <a:rPr lang="en-US" altLang="ja-JP" sz="1400" b="1" dirty="0">
                <a:solidFill>
                  <a:srgbClr val="404040"/>
                </a:solidFill>
                <a:latin typeface="UD デジタル 教科書体 N-R" panose="02020400000000000000" pitchFamily="17" charset="-128"/>
                <a:ea typeface="UD デジタル 教科書体 N-R" panose="02020400000000000000" pitchFamily="17" charset="-128"/>
              </a:rPr>
              <a:t>8</a:t>
            </a:r>
            <a:r>
              <a:rPr lang="ja-JP" altLang="en-US" sz="1400" b="1" dirty="0">
                <a:solidFill>
                  <a:srgbClr val="404040"/>
                </a:solidFill>
                <a:latin typeface="UD デジタル 教科書体 N-R" panose="02020400000000000000" pitchFamily="17" charset="-128"/>
                <a:ea typeface="UD デジタル 教科書体 N-R" panose="02020400000000000000" pitchFamily="17" charset="-128"/>
              </a:rPr>
              <a:t>月</a:t>
            </a:r>
            <a:r>
              <a:rPr lang="en-US" altLang="ja-JP" sz="1400" b="1" dirty="0">
                <a:solidFill>
                  <a:srgbClr val="404040"/>
                </a:solidFill>
                <a:latin typeface="UD デジタル 教科書体 N-R" panose="02020400000000000000" pitchFamily="17" charset="-128"/>
                <a:ea typeface="UD デジタル 教科書体 N-R" panose="02020400000000000000" pitchFamily="17" charset="-128"/>
              </a:rPr>
              <a:t>1</a:t>
            </a:r>
            <a:r>
              <a:rPr lang="ja-JP" altLang="en-US" sz="1400" b="1" dirty="0">
                <a:solidFill>
                  <a:srgbClr val="404040"/>
                </a:solidFill>
                <a:latin typeface="UD デジタル 教科書体 N-R" panose="02020400000000000000" pitchFamily="17" charset="-128"/>
                <a:ea typeface="UD デジタル 教科書体 N-R" panose="02020400000000000000" pitchFamily="17" charset="-128"/>
              </a:rPr>
              <a:t>日生</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4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6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5" name="タイトル 5">
            <a:extLst>
              <a:ext uri="{FF2B5EF4-FFF2-40B4-BE49-F238E27FC236}">
                <a16:creationId xmlns:a16="http://schemas.microsoft.com/office/drawing/2014/main" id="{A17B8051-158E-E817-3171-976C1EB582FD}"/>
              </a:ext>
            </a:extLst>
          </p:cNvPr>
          <p:cNvSpPr txBox="1">
            <a:spLocks/>
          </p:cNvSpPr>
          <p:nvPr/>
        </p:nvSpPr>
        <p:spPr>
          <a:xfrm>
            <a:off x="4252823" y="1519674"/>
            <a:ext cx="7570877" cy="39815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略歴</a:t>
            </a:r>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endParaRPr lang="en-US" altLang="ja-JP" sz="9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千葉県</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船橋</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市出身</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大学卒業後、コンサルティング会社に</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6</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年勤務</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サラリーマン時代に札幌へ転勤し東京へ戻るが満員電車に耐えられず</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2006</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年より札幌にて起業</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（株）ナレッジ・インシュアランス・サポート　代表取締役</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一社</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投資診断協会　専務理事</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一社</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相続診断協会認定教育機関</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金融機関所属のプロ向けの研修業</a:t>
            </a:r>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特に保険募集人への教育事業</a:t>
            </a:r>
            <a:r>
              <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rPr>
              <a:t>)</a:t>
            </a:r>
          </a:p>
          <a:p>
            <a:r>
              <a:rPr lang="ja-JP" altLang="en-US" sz="1800" b="1" i="0" dirty="0">
                <a:solidFill>
                  <a:srgbClr val="404040"/>
                </a:solidFill>
                <a:effectLst/>
                <a:latin typeface="UD デジタル 教科書体 N-R" panose="02020400000000000000" pitchFamily="17" charset="-128"/>
                <a:ea typeface="UD デジタル 教科書体 N-R" panose="02020400000000000000" pitchFamily="17" charset="-128"/>
              </a:rPr>
              <a:t>生命保険会社勤務を</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経ず生損保保険募集開始</a:t>
            </a:r>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資格</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a:t>
            </a:r>
            <a:br>
              <a:rPr lang="en-US" altLang="ja-JP" sz="1800" b="1" dirty="0">
                <a:latin typeface="UD デジタル 教科書体 N-R" panose="02020400000000000000" pitchFamily="17" charset="-128"/>
                <a:ea typeface="UD デジタル 教科書体 N-R" panose="02020400000000000000" pitchFamily="17" charset="-128"/>
              </a:rPr>
            </a:br>
            <a:r>
              <a:rPr lang="en-US" altLang="ja-JP" sz="1800" b="1" dirty="0">
                <a:latin typeface="UD デジタル 教科書体 N-R" panose="02020400000000000000" pitchFamily="17" charset="-128"/>
                <a:ea typeface="UD デジタル 教科書体 N-R" panose="02020400000000000000" pitchFamily="17" charset="-128"/>
              </a:rPr>
              <a:t>2</a:t>
            </a:r>
            <a:r>
              <a:rPr lang="ja-JP" altLang="en-US" sz="1800" b="1" dirty="0">
                <a:latin typeface="UD デジタル 教科書体 N-R" panose="02020400000000000000" pitchFamily="17" charset="-128"/>
                <a:ea typeface="UD デジタル 教科書体 N-R" panose="02020400000000000000" pitchFamily="17" charset="-128"/>
              </a:rPr>
              <a:t>級ファイナンシャル・プランニング技能士</a:t>
            </a:r>
            <a:endParaRPr lang="en-US" altLang="ja-JP" sz="1800" b="1" dirty="0">
              <a:latin typeface="UD デジタル 教科書体 N-R" panose="02020400000000000000" pitchFamily="17" charset="-128"/>
              <a:ea typeface="UD デジタル 教科書体 N-R" panose="02020400000000000000" pitchFamily="17" charset="-128"/>
            </a:endParaRPr>
          </a:p>
          <a:p>
            <a:r>
              <a:rPr lang="ja-JP" altLang="en-US" sz="1800" b="1" dirty="0">
                <a:latin typeface="UD デジタル 教科書体 N-R" panose="02020400000000000000" pitchFamily="17" charset="-128"/>
                <a:ea typeface="UD デジタル 教科書体 N-R" panose="02020400000000000000" pitchFamily="17" charset="-128"/>
              </a:rPr>
              <a:t>上級相続診断士</a:t>
            </a:r>
            <a:endParaRPr lang="en-US" altLang="ja-JP" sz="1800" b="1" dirty="0">
              <a:latin typeface="UD デジタル 教科書体 N-R" panose="02020400000000000000" pitchFamily="17" charset="-128"/>
              <a:ea typeface="UD デジタル 教科書体 N-R" panose="02020400000000000000" pitchFamily="17" charset="-128"/>
            </a:endParaRPr>
          </a:p>
          <a:p>
            <a:r>
              <a:rPr lang="ja-JP" altLang="en-US" sz="1800" b="1" dirty="0">
                <a:latin typeface="UD デジタル 教科書体 N-R" panose="02020400000000000000" pitchFamily="17" charset="-128"/>
                <a:ea typeface="UD デジタル 教科書体 N-R" panose="02020400000000000000" pitchFamily="17" charset="-128"/>
              </a:rPr>
              <a:t>投資診断士</a:t>
            </a:r>
            <a:endParaRPr lang="en-US" altLang="ja-JP" sz="1800" b="1" dirty="0">
              <a:latin typeface="UD デジタル 教科書体 N-R" panose="02020400000000000000" pitchFamily="17" charset="-128"/>
              <a:ea typeface="UD デジタル 教科書体 N-R" panose="02020400000000000000" pitchFamily="17" charset="-128"/>
            </a:endParaRPr>
          </a:p>
          <a:p>
            <a:endParaRPr lang="en-US" altLang="ja-JP" sz="1600" b="1" dirty="0">
              <a:latin typeface="UD デジタル 教科書体 N-R" panose="02020400000000000000" pitchFamily="17" charset="-128"/>
              <a:ea typeface="UD デジタル 教科書体 N-R" panose="02020400000000000000" pitchFamily="17" charset="-128"/>
            </a:endParaRPr>
          </a:p>
          <a:p>
            <a:endParaRPr lang="en-US" altLang="ja-JP" sz="2000" b="0"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ja-JP" altLang="en-US" sz="2000" b="0"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D4A0FFD2-32A1-CB90-DB22-D4639FED028E}"/>
              </a:ext>
            </a:extLst>
          </p:cNvPr>
          <p:cNvSpPr/>
          <p:nvPr/>
        </p:nvSpPr>
        <p:spPr>
          <a:xfrm>
            <a:off x="5313672" y="1354920"/>
            <a:ext cx="4790908" cy="93133"/>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5">
            <a:extLst>
              <a:ext uri="{FF2B5EF4-FFF2-40B4-BE49-F238E27FC236}">
                <a16:creationId xmlns:a16="http://schemas.microsoft.com/office/drawing/2014/main" id="{F9615A3B-C61D-63BF-AF47-0F3574CB2A34}"/>
              </a:ext>
            </a:extLst>
          </p:cNvPr>
          <p:cNvSpPr txBox="1">
            <a:spLocks/>
          </p:cNvSpPr>
          <p:nvPr/>
        </p:nvSpPr>
        <p:spPr>
          <a:xfrm>
            <a:off x="5332911" y="1151728"/>
            <a:ext cx="6137874" cy="7358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solidFill>
                  <a:srgbClr val="404040"/>
                </a:solidFill>
                <a:latin typeface="UD デジタル 教科書体 N-R" panose="02020400000000000000" pitchFamily="17" charset="-128"/>
                <a:ea typeface="UD デジタル 教科書体 N-R" panose="02020400000000000000" pitchFamily="17" charset="-128"/>
              </a:rPr>
              <a:t>投資診断協会</a:t>
            </a:r>
            <a:r>
              <a:rPr lang="ja-JP" altLang="en-US" sz="2000" b="1" i="0" dirty="0">
                <a:solidFill>
                  <a:srgbClr val="404040"/>
                </a:solidFill>
                <a:effectLst/>
                <a:latin typeface="UD デジタル 教科書体 N-R" panose="02020400000000000000" pitchFamily="17" charset="-128"/>
                <a:ea typeface="UD デジタル 教科書体 N-R" panose="02020400000000000000" pitchFamily="17" charset="-128"/>
              </a:rPr>
              <a:t>　認定講師</a:t>
            </a:r>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20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endParaRPr lang="en-US" altLang="ja-JP" sz="16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grpSp>
        <p:nvGrpSpPr>
          <p:cNvPr id="4" name="グループ化 3">
            <a:extLst>
              <a:ext uri="{FF2B5EF4-FFF2-40B4-BE49-F238E27FC236}">
                <a16:creationId xmlns:a16="http://schemas.microsoft.com/office/drawing/2014/main" id="{02D5AA09-526F-1D13-D52A-2269478EA3B5}"/>
              </a:ext>
            </a:extLst>
          </p:cNvPr>
          <p:cNvGrpSpPr/>
          <p:nvPr/>
        </p:nvGrpSpPr>
        <p:grpSpPr>
          <a:xfrm>
            <a:off x="174487" y="239403"/>
            <a:ext cx="1313492" cy="727579"/>
            <a:chOff x="7534275" y="368755"/>
            <a:chExt cx="4362450" cy="2031399"/>
          </a:xfrm>
        </p:grpSpPr>
        <p:sp>
          <p:nvSpPr>
            <p:cNvPr id="11" name="正方形/長方形 10">
              <a:extLst>
                <a:ext uri="{FF2B5EF4-FFF2-40B4-BE49-F238E27FC236}">
                  <a16:creationId xmlns:a16="http://schemas.microsoft.com/office/drawing/2014/main" id="{7FF144E3-2693-5B96-9B15-0DF6D8D39CC4}"/>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QR コード&#10;&#10;自動的に生成された説明">
              <a:extLst>
                <a:ext uri="{FF2B5EF4-FFF2-40B4-BE49-F238E27FC236}">
                  <a16:creationId xmlns:a16="http://schemas.microsoft.com/office/drawing/2014/main" id="{E4F0E59C-E969-0552-7AC5-DDDD4131E122}"/>
                </a:ext>
              </a:extLst>
            </p:cNvPr>
            <p:cNvPicPr>
              <a:picLocks noChangeAspect="1"/>
            </p:cNvPicPr>
            <p:nvPr userDrawn="1"/>
          </p:nvPicPr>
          <p:blipFill rotWithShape="1">
            <a:blip r:embed="rId4"/>
            <a:srcRect l="32055"/>
            <a:stretch/>
          </p:blipFill>
          <p:spPr>
            <a:xfrm>
              <a:off x="7705725" y="595518"/>
              <a:ext cx="4037885" cy="1587196"/>
            </a:xfrm>
            <a:prstGeom prst="rect">
              <a:avLst/>
            </a:prstGeom>
          </p:spPr>
        </p:pic>
      </p:grpSp>
      <p:pic>
        <p:nvPicPr>
          <p:cNvPr id="14" name="図 13">
            <a:extLst>
              <a:ext uri="{FF2B5EF4-FFF2-40B4-BE49-F238E27FC236}">
                <a16:creationId xmlns:a16="http://schemas.microsoft.com/office/drawing/2014/main" id="{29BC0C6F-249A-F76E-E4A3-F7EFA95C38D8}"/>
              </a:ext>
            </a:extLst>
          </p:cNvPr>
          <p:cNvPicPr>
            <a:picLocks noChangeAspect="1"/>
          </p:cNvPicPr>
          <p:nvPr/>
        </p:nvPicPr>
        <p:blipFill>
          <a:blip r:embed="rId5"/>
          <a:stretch>
            <a:fillRect/>
          </a:stretch>
        </p:blipFill>
        <p:spPr>
          <a:xfrm>
            <a:off x="985256" y="1316030"/>
            <a:ext cx="2457191" cy="3740001"/>
          </a:xfrm>
          <a:prstGeom prst="rect">
            <a:avLst/>
          </a:prstGeom>
        </p:spPr>
      </p:pic>
    </p:spTree>
    <p:extLst>
      <p:ext uri="{BB962C8B-B14F-4D97-AF65-F5344CB8AC3E}">
        <p14:creationId xmlns:p14="http://schemas.microsoft.com/office/powerpoint/2010/main" val="23911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BFD6-1080-DCAA-F6FE-4ABE234CDEC1}"/>
            </a:ext>
          </a:extLst>
        </p:cNvPr>
        <p:cNvGrpSpPr/>
        <p:nvPr/>
      </p:nvGrpSpPr>
      <p:grpSpPr>
        <a:xfrm>
          <a:off x="0" y="0"/>
          <a:ext cx="0" cy="0"/>
          <a:chOff x="0" y="0"/>
          <a:chExt cx="0" cy="0"/>
        </a:xfrm>
      </p:grpSpPr>
      <p:pic>
        <p:nvPicPr>
          <p:cNvPr id="16" name="図 15" descr="胸に手を当てているビジネスマン">
            <a:extLst>
              <a:ext uri="{FF2B5EF4-FFF2-40B4-BE49-F238E27FC236}">
                <a16:creationId xmlns:a16="http://schemas.microsoft.com/office/drawing/2014/main" id="{B629B308-5EB9-E830-C9FF-66046860FD78}"/>
              </a:ext>
            </a:extLst>
          </p:cNvPr>
          <p:cNvPicPr>
            <a:picLocks noChangeAspect="1"/>
          </p:cNvPicPr>
          <p:nvPr/>
        </p:nvPicPr>
        <p:blipFill rotWithShape="1">
          <a:blip r:embed="rId3">
            <a:alphaModFix amt="20000"/>
          </a:blip>
          <a:srcRect b="15625"/>
          <a:stretch/>
        </p:blipFill>
        <p:spPr>
          <a:xfrm flipH="1">
            <a:off x="0" y="-1"/>
            <a:ext cx="12191998" cy="6858001"/>
          </a:xfrm>
          <a:prstGeom prst="rect">
            <a:avLst/>
          </a:prstGeom>
        </p:spPr>
      </p:pic>
      <p:sp>
        <p:nvSpPr>
          <p:cNvPr id="23" name="正方形/長方形 22">
            <a:extLst>
              <a:ext uri="{FF2B5EF4-FFF2-40B4-BE49-F238E27FC236}">
                <a16:creationId xmlns:a16="http://schemas.microsoft.com/office/drawing/2014/main" id="{6E68D31A-E09A-4834-234E-9721A163C805}"/>
              </a:ext>
            </a:extLst>
          </p:cNvPr>
          <p:cNvSpPr/>
          <p:nvPr/>
        </p:nvSpPr>
        <p:spPr>
          <a:xfrm>
            <a:off x="1979633" y="542633"/>
            <a:ext cx="2864742" cy="2111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4BB3A15E-56BB-9323-2167-7853A235A14D}"/>
              </a:ext>
            </a:extLst>
          </p:cNvPr>
          <p:cNvSpPr>
            <a:spLocks noGrp="1"/>
          </p:cNvSpPr>
          <p:nvPr>
            <p:ph type="sldNum" sz="quarter" idx="12"/>
          </p:nvPr>
        </p:nvSpPr>
        <p:spPr>
          <a:xfrm>
            <a:off x="9080501" y="6414225"/>
            <a:ext cx="2743200" cy="365125"/>
          </a:xfrm>
        </p:spPr>
        <p:txBody>
          <a:bodyPr/>
          <a:lstStyle/>
          <a:p>
            <a:fld id="{94A740F8-70F4-174E-A393-1861670FBC7F}" type="slidenum">
              <a:rPr kumimoji="1" lang="ja-JP" altLang="en-US" smtClean="0"/>
              <a:t>5</a:t>
            </a:fld>
            <a:endParaRPr kumimoji="1" lang="ja-JP" altLang="en-US"/>
          </a:p>
        </p:txBody>
      </p:sp>
      <p:sp>
        <p:nvSpPr>
          <p:cNvPr id="5" name="タイトル 5">
            <a:extLst>
              <a:ext uri="{FF2B5EF4-FFF2-40B4-BE49-F238E27FC236}">
                <a16:creationId xmlns:a16="http://schemas.microsoft.com/office/drawing/2014/main" id="{009DDB4D-8ED8-7FC2-32F9-3CB849148F84}"/>
              </a:ext>
            </a:extLst>
          </p:cNvPr>
          <p:cNvSpPr txBox="1">
            <a:spLocks/>
          </p:cNvSpPr>
          <p:nvPr/>
        </p:nvSpPr>
        <p:spPr>
          <a:xfrm>
            <a:off x="1839801" y="331469"/>
            <a:ext cx="3146980" cy="422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2800" b="1" dirty="0">
                <a:latin typeface="UD デジタル 教科書体 N-R" panose="02020400000000000000" pitchFamily="17" charset="-128"/>
                <a:ea typeface="UD デジタル 教科書体 N-R" panose="02020400000000000000" pitchFamily="17" charset="-128"/>
              </a:rPr>
              <a:t>講師プロフィール</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96D4A6DB-91DB-6D16-D669-D04CD1F6CF42}"/>
              </a:ext>
            </a:extLst>
          </p:cNvPr>
          <p:cNvSpPr/>
          <p:nvPr/>
        </p:nvSpPr>
        <p:spPr>
          <a:xfrm>
            <a:off x="831234" y="2084854"/>
            <a:ext cx="7067453" cy="1947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5">
            <a:extLst>
              <a:ext uri="{FF2B5EF4-FFF2-40B4-BE49-F238E27FC236}">
                <a16:creationId xmlns:a16="http://schemas.microsoft.com/office/drawing/2014/main" id="{146CCDBE-78A6-1CFE-1134-612BB30E937E}"/>
              </a:ext>
            </a:extLst>
          </p:cNvPr>
          <p:cNvSpPr txBox="1">
            <a:spLocks/>
          </p:cNvSpPr>
          <p:nvPr/>
        </p:nvSpPr>
        <p:spPr>
          <a:xfrm>
            <a:off x="831233" y="1784138"/>
            <a:ext cx="9944921" cy="6014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dirty="0">
                <a:solidFill>
                  <a:srgbClr val="404040"/>
                </a:solidFill>
                <a:latin typeface="UD デジタル 教科書体 N-R" panose="02020400000000000000" pitchFamily="17" charset="-128"/>
                <a:ea typeface="UD デジタル 教科書体 N-R" panose="02020400000000000000" pitchFamily="17" charset="-128"/>
              </a:rPr>
              <a:t>パパマママネティ講師養成講座への想い</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C0AFB3FB-C538-2668-A5B5-233D42FDA69B}"/>
              </a:ext>
            </a:extLst>
          </p:cNvPr>
          <p:cNvSpPr/>
          <p:nvPr/>
        </p:nvSpPr>
        <p:spPr>
          <a:xfrm>
            <a:off x="1184717" y="3151979"/>
            <a:ext cx="10032903" cy="170530"/>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タイトル 5">
            <a:extLst>
              <a:ext uri="{FF2B5EF4-FFF2-40B4-BE49-F238E27FC236}">
                <a16:creationId xmlns:a16="http://schemas.microsoft.com/office/drawing/2014/main" id="{11F4F817-218E-CBC6-DA61-A7A3941E66E4}"/>
              </a:ext>
            </a:extLst>
          </p:cNvPr>
          <p:cNvSpPr txBox="1">
            <a:spLocks/>
          </p:cNvSpPr>
          <p:nvPr/>
        </p:nvSpPr>
        <p:spPr>
          <a:xfrm>
            <a:off x="915120" y="3964483"/>
            <a:ext cx="10299220" cy="1052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第</a:t>
            </a:r>
            <a:r>
              <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rPr>
              <a:t>1</a:t>
            </a:r>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期生の皆様へ</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800" b="1" i="0" dirty="0">
              <a:solidFill>
                <a:srgbClr val="404040"/>
              </a:solidFill>
              <a:effectLst/>
              <a:latin typeface="UD デジタル 教科書体 N-R" panose="02020400000000000000" pitchFamily="17" charset="-128"/>
              <a:ea typeface="UD デジタル 教科書体 N-R" panose="02020400000000000000" pitchFamily="17" charset="-128"/>
            </a:endParaRPr>
          </a:p>
          <a:p>
            <a:r>
              <a:rPr lang="ja-JP" altLang="en-US" sz="1800" b="1" dirty="0">
                <a:solidFill>
                  <a:srgbClr val="404040"/>
                </a:solidFill>
                <a:latin typeface="UD デジタル 教科書体 N-R" panose="02020400000000000000" pitchFamily="17" charset="-128"/>
                <a:ea typeface="UD デジタル 教科書体 N-R" panose="02020400000000000000" pitchFamily="17" charset="-128"/>
              </a:rPr>
              <a:t>私たちの持っている知識や知恵を共有し少しでも多くの方へ「正しい投資の考え方」「正しい金融知識」を提供しましょう！</a:t>
            </a:r>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endParaRPr lang="en-US" altLang="ja-JP" sz="1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・ベクトルを決める！合わせる！</a:t>
            </a:r>
            <a:endParaRPr lang="en-US" altLang="ja-JP" sz="2800" b="1" dirty="0">
              <a:solidFill>
                <a:srgbClr val="404040"/>
              </a:solidFill>
              <a:latin typeface="UD デジタル 教科書体 N-R" panose="02020400000000000000" pitchFamily="17" charset="-128"/>
              <a:ea typeface="UD デジタル 教科書体 N-R" panose="02020400000000000000" pitchFamily="17" charset="-128"/>
            </a:endParaRPr>
          </a:p>
          <a:p>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rPr>
              <a:t>give</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rPr>
              <a:t>give</a:t>
            </a:r>
            <a:r>
              <a:rPr lang="ja-JP" altLang="en-US" sz="2800" b="1" i="0" dirty="0">
                <a:solidFill>
                  <a:srgbClr val="404040"/>
                </a:solidFill>
                <a:effectLst/>
                <a:latin typeface="UD デジタル 教科書体 N-R" panose="02020400000000000000" pitchFamily="17" charset="-128"/>
                <a:ea typeface="UD デジタル 教科書体 N-R" panose="02020400000000000000" pitchFamily="17" charset="-128"/>
              </a:rPr>
              <a:t>＆</a:t>
            </a:r>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・・・・・・の心構え</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B071D2BD-FCBB-7811-3464-B18FC689B999}"/>
              </a:ext>
            </a:extLst>
          </p:cNvPr>
          <p:cNvSpPr/>
          <p:nvPr/>
        </p:nvSpPr>
        <p:spPr>
          <a:xfrm>
            <a:off x="1184717" y="3531619"/>
            <a:ext cx="6480000" cy="170530"/>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5">
            <a:extLst>
              <a:ext uri="{FF2B5EF4-FFF2-40B4-BE49-F238E27FC236}">
                <a16:creationId xmlns:a16="http://schemas.microsoft.com/office/drawing/2014/main" id="{FC38D209-D1BC-B413-C5CD-D8D5A08F18B3}"/>
              </a:ext>
            </a:extLst>
          </p:cNvPr>
          <p:cNvSpPr txBox="1">
            <a:spLocks/>
          </p:cNvSpPr>
          <p:nvPr/>
        </p:nvSpPr>
        <p:spPr>
          <a:xfrm>
            <a:off x="1134540" y="2973289"/>
            <a:ext cx="10361761" cy="9138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404040"/>
                </a:solidFill>
                <a:latin typeface="UD デジタル 教科書体 N-R" panose="02020400000000000000" pitchFamily="17" charset="-128"/>
                <a:ea typeface="UD デジタル 教科書体 N-R" panose="02020400000000000000" pitchFamily="17" charset="-128"/>
              </a:rPr>
              <a:t>子育て世代の方へ「正しいお金の知識」を提供する事でお金の事で悩まなくていいようにしてあげたい</a:t>
            </a:r>
            <a:endParaRPr lang="en-US" altLang="ja-JP" sz="28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grpSp>
        <p:nvGrpSpPr>
          <p:cNvPr id="4" name="グループ化 3">
            <a:extLst>
              <a:ext uri="{FF2B5EF4-FFF2-40B4-BE49-F238E27FC236}">
                <a16:creationId xmlns:a16="http://schemas.microsoft.com/office/drawing/2014/main" id="{D8E7DFA7-56DD-BA3A-2E28-BB52BE077C16}"/>
              </a:ext>
            </a:extLst>
          </p:cNvPr>
          <p:cNvGrpSpPr/>
          <p:nvPr/>
        </p:nvGrpSpPr>
        <p:grpSpPr>
          <a:xfrm>
            <a:off x="174487" y="239403"/>
            <a:ext cx="1313492" cy="727579"/>
            <a:chOff x="7534275" y="368755"/>
            <a:chExt cx="4362450" cy="2031399"/>
          </a:xfrm>
        </p:grpSpPr>
        <p:sp>
          <p:nvSpPr>
            <p:cNvPr id="6" name="正方形/長方形 5">
              <a:extLst>
                <a:ext uri="{FF2B5EF4-FFF2-40B4-BE49-F238E27FC236}">
                  <a16:creationId xmlns:a16="http://schemas.microsoft.com/office/drawing/2014/main" id="{891406D1-83E3-2D18-20F7-3428258FDDF8}"/>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QR コード&#10;&#10;自動的に生成された説明">
              <a:extLst>
                <a:ext uri="{FF2B5EF4-FFF2-40B4-BE49-F238E27FC236}">
                  <a16:creationId xmlns:a16="http://schemas.microsoft.com/office/drawing/2014/main" id="{607D1A3D-E347-D4E2-BA0B-04AC0CAACB36}"/>
                </a:ext>
              </a:extLst>
            </p:cNvPr>
            <p:cNvPicPr>
              <a:picLocks noChangeAspect="1"/>
            </p:cNvPicPr>
            <p:nvPr userDrawn="1"/>
          </p:nvPicPr>
          <p:blipFill rotWithShape="1">
            <a:blip r:embed="rId4"/>
            <a:srcRect l="32055"/>
            <a:stretch/>
          </p:blipFill>
          <p:spPr>
            <a:xfrm>
              <a:off x="7705725" y="595518"/>
              <a:ext cx="4037885" cy="1587196"/>
            </a:xfrm>
            <a:prstGeom prst="rect">
              <a:avLst/>
            </a:prstGeom>
          </p:spPr>
        </p:pic>
      </p:grpSp>
    </p:spTree>
    <p:extLst>
      <p:ext uri="{BB962C8B-B14F-4D97-AF65-F5344CB8AC3E}">
        <p14:creationId xmlns:p14="http://schemas.microsoft.com/office/powerpoint/2010/main" val="327008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2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2086751"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講師心得</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872CEB1F-69D5-BCE3-A76A-C6A86B6E6650}"/>
              </a:ext>
            </a:extLst>
          </p:cNvPr>
          <p:cNvPicPr>
            <a:picLocks noChangeAspect="1"/>
          </p:cNvPicPr>
          <p:nvPr/>
        </p:nvPicPr>
        <p:blipFill>
          <a:blip r:embed="rId3"/>
          <a:stretch>
            <a:fillRect/>
          </a:stretch>
        </p:blipFill>
        <p:spPr>
          <a:xfrm>
            <a:off x="1217081" y="1787597"/>
            <a:ext cx="3592354" cy="2912965"/>
          </a:xfrm>
          <a:prstGeom prst="rect">
            <a:avLst/>
          </a:prstGeom>
        </p:spPr>
      </p:pic>
      <p:pic>
        <p:nvPicPr>
          <p:cNvPr id="8" name="図 7">
            <a:extLst>
              <a:ext uri="{FF2B5EF4-FFF2-40B4-BE49-F238E27FC236}">
                <a16:creationId xmlns:a16="http://schemas.microsoft.com/office/drawing/2014/main" id="{C31CE263-8052-F9FF-EDCF-456392C0FD75}"/>
              </a:ext>
            </a:extLst>
          </p:cNvPr>
          <p:cNvPicPr>
            <a:picLocks noChangeAspect="1"/>
          </p:cNvPicPr>
          <p:nvPr/>
        </p:nvPicPr>
        <p:blipFill>
          <a:blip r:embed="rId4"/>
          <a:stretch>
            <a:fillRect/>
          </a:stretch>
        </p:blipFill>
        <p:spPr>
          <a:xfrm>
            <a:off x="2488327" y="4598377"/>
            <a:ext cx="1049863" cy="1396335"/>
          </a:xfrm>
          <a:prstGeom prst="rect">
            <a:avLst/>
          </a:prstGeom>
        </p:spPr>
      </p:pic>
      <p:sp>
        <p:nvSpPr>
          <p:cNvPr id="10" name="テキスト ボックス 9">
            <a:extLst>
              <a:ext uri="{FF2B5EF4-FFF2-40B4-BE49-F238E27FC236}">
                <a16:creationId xmlns:a16="http://schemas.microsoft.com/office/drawing/2014/main" id="{174CEC29-202C-B0CC-8092-212969BB13FB}"/>
              </a:ext>
            </a:extLst>
          </p:cNvPr>
          <p:cNvSpPr txBox="1"/>
          <p:nvPr/>
        </p:nvSpPr>
        <p:spPr>
          <a:xfrm>
            <a:off x="1621821" y="824911"/>
            <a:ext cx="11649452" cy="461665"/>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ベクトルを決める</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94D4EB0E-14FC-BB8C-7AB9-E1821781C54F}"/>
              </a:ext>
            </a:extLst>
          </p:cNvPr>
          <p:cNvSpPr txBox="1"/>
          <p:nvPr/>
        </p:nvSpPr>
        <p:spPr>
          <a:xfrm>
            <a:off x="5601748" y="3013246"/>
            <a:ext cx="5265167" cy="461665"/>
          </a:xfrm>
          <a:prstGeom prst="rect">
            <a:avLst/>
          </a:prstGeom>
          <a:noFill/>
        </p:spPr>
        <p:txBody>
          <a:bodyPr wrap="square">
            <a:spAutoFit/>
          </a:bodyPr>
          <a:lstStyle/>
          <a:p>
            <a:r>
              <a:rPr lang="ja-JP" altLang="en-US" sz="2400" b="1" dirty="0">
                <a:solidFill>
                  <a:srgbClr val="404040"/>
                </a:solidFill>
                <a:latin typeface="UD デジタル 教科書体 N-R" panose="02020400000000000000" pitchFamily="17" charset="-128"/>
                <a:ea typeface="UD デジタル 教科書体 N-R" panose="02020400000000000000" pitchFamily="17" charset="-128"/>
              </a:rPr>
              <a:t>水の温度は何度？</a:t>
            </a:r>
            <a:endParaRPr lang="en-US" altLang="ja-JP" sz="24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15B9B808-F7E7-2E4D-8BAF-A7CFEBE13D0D}"/>
              </a:ext>
            </a:extLst>
          </p:cNvPr>
          <p:cNvSpPr txBox="1"/>
          <p:nvPr/>
        </p:nvSpPr>
        <p:spPr>
          <a:xfrm>
            <a:off x="5848958" y="4712492"/>
            <a:ext cx="6658539" cy="246221"/>
          </a:xfrm>
          <a:prstGeom prst="rect">
            <a:avLst/>
          </a:prstGeom>
          <a:noFill/>
        </p:spPr>
        <p:txBody>
          <a:bodyPr wrap="square">
            <a:spAutoFit/>
          </a:bodyPr>
          <a:lstStyle/>
          <a:p>
            <a:r>
              <a:rPr lang="ja-JP" altLang="en-US" sz="1000" b="1" dirty="0">
                <a:solidFill>
                  <a:srgbClr val="404040"/>
                </a:solidFill>
                <a:latin typeface="UD デジタル 教科書体 N-R" panose="02020400000000000000" pitchFamily="17" charset="-128"/>
                <a:ea typeface="UD デジタル 教科書体 N-R" panose="02020400000000000000" pitchFamily="17" charset="-128"/>
              </a:rPr>
              <a:t>氷のカケラが</a:t>
            </a:r>
            <a:r>
              <a:rPr lang="en-US" altLang="ja-JP" sz="1000" b="1" dirty="0">
                <a:solidFill>
                  <a:srgbClr val="404040"/>
                </a:solidFill>
                <a:latin typeface="UD デジタル 教科書体 N-R" panose="02020400000000000000" pitchFamily="17" charset="-128"/>
                <a:ea typeface="UD デジタル 教科書体 N-R" panose="02020400000000000000" pitchFamily="17" charset="-128"/>
              </a:rPr>
              <a:t>1</a:t>
            </a:r>
            <a:r>
              <a:rPr lang="ja-JP" altLang="en-US" sz="1000" b="1" dirty="0">
                <a:solidFill>
                  <a:srgbClr val="404040"/>
                </a:solidFill>
                <a:latin typeface="UD デジタル 教科書体 N-R" panose="02020400000000000000" pitchFamily="17" charset="-128"/>
                <a:ea typeface="UD デジタル 教科書体 N-R" panose="02020400000000000000" pitchFamily="17" charset="-128"/>
              </a:rPr>
              <a:t>ミリでもあると・・・</a:t>
            </a:r>
            <a:endParaRPr lang="en-US" altLang="ja-JP" sz="1000" b="1"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08748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どんよりとした青空の下の耕作地の畝">
            <a:extLst>
              <a:ext uri="{FF2B5EF4-FFF2-40B4-BE49-F238E27FC236}">
                <a16:creationId xmlns:a16="http://schemas.microsoft.com/office/drawing/2014/main" id="{ACFF3CB1-8A68-06DF-8F02-E97D91112FD6}"/>
              </a:ext>
            </a:extLst>
          </p:cNvPr>
          <p:cNvPicPr>
            <a:picLocks noChangeAspect="1"/>
          </p:cNvPicPr>
          <p:nvPr/>
        </p:nvPicPr>
        <p:blipFill rotWithShape="1">
          <a:blip r:embed="rId3">
            <a:alphaModFix amt="50000"/>
          </a:blip>
          <a:srcRect l="1325" r="4464" b="31631"/>
          <a:stretch/>
        </p:blipFill>
        <p:spPr>
          <a:xfrm>
            <a:off x="0" y="1"/>
            <a:ext cx="12192000" cy="6857999"/>
          </a:xfrm>
          <a:prstGeom prst="rect">
            <a:avLst/>
          </a:prstGeom>
        </p:spPr>
      </p:pic>
      <p:sp>
        <p:nvSpPr>
          <p:cNvPr id="6" name="正方形/長方形 5">
            <a:extLst>
              <a:ext uri="{FF2B5EF4-FFF2-40B4-BE49-F238E27FC236}">
                <a16:creationId xmlns:a16="http://schemas.microsoft.com/office/drawing/2014/main" id="{5527005E-C7A7-C6BE-DE48-7E5900C20114}"/>
              </a:ext>
            </a:extLst>
          </p:cNvPr>
          <p:cNvSpPr/>
          <p:nvPr/>
        </p:nvSpPr>
        <p:spPr>
          <a:xfrm>
            <a:off x="1979632" y="542633"/>
            <a:ext cx="2864742" cy="211166"/>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9F0828B-2285-5F4C-8CC3-83A299268416}"/>
              </a:ext>
            </a:extLst>
          </p:cNvPr>
          <p:cNvSpPr>
            <a:spLocks noGrp="1"/>
          </p:cNvSpPr>
          <p:nvPr>
            <p:ph type="sldNum" sz="quarter" idx="12"/>
          </p:nvPr>
        </p:nvSpPr>
        <p:spPr/>
        <p:txBody>
          <a:bodyPr/>
          <a:lstStyle/>
          <a:p>
            <a:fld id="{94A740F8-70F4-174E-A393-1861670FBC7F}" type="slidenum">
              <a:rPr kumimoji="1" lang="ja-JP" altLang="en-US" smtClean="0"/>
              <a:t>7</a:t>
            </a:fld>
            <a:endParaRPr kumimoji="1" lang="ja-JP" altLang="en-US"/>
          </a:p>
        </p:txBody>
      </p:sp>
      <p:sp>
        <p:nvSpPr>
          <p:cNvPr id="5" name="タイトル 5">
            <a:extLst>
              <a:ext uri="{FF2B5EF4-FFF2-40B4-BE49-F238E27FC236}">
                <a16:creationId xmlns:a16="http://schemas.microsoft.com/office/drawing/2014/main" id="{074786D7-6454-7A68-2DE1-4394149C5160}"/>
              </a:ext>
            </a:extLst>
          </p:cNvPr>
          <p:cNvSpPr txBox="1">
            <a:spLocks/>
          </p:cNvSpPr>
          <p:nvPr/>
        </p:nvSpPr>
        <p:spPr>
          <a:xfrm>
            <a:off x="1839800" y="331469"/>
            <a:ext cx="3146980" cy="422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2800" b="1" dirty="0">
                <a:latin typeface="UD デジタル 教科書体 N-R" panose="02020400000000000000" pitchFamily="17" charset="-128"/>
                <a:ea typeface="UD デジタル 教科書体 N-R" panose="02020400000000000000" pitchFamily="17" charset="-128"/>
              </a:rPr>
              <a:t>講師プロフィール</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4" name="タイトル 5">
            <a:extLst>
              <a:ext uri="{FF2B5EF4-FFF2-40B4-BE49-F238E27FC236}">
                <a16:creationId xmlns:a16="http://schemas.microsoft.com/office/drawing/2014/main" id="{D81AE4E8-D4EC-80AF-3F59-390120CA8028}"/>
              </a:ext>
            </a:extLst>
          </p:cNvPr>
          <p:cNvSpPr txBox="1">
            <a:spLocks/>
          </p:cNvSpPr>
          <p:nvPr/>
        </p:nvSpPr>
        <p:spPr>
          <a:xfrm>
            <a:off x="6383773" y="2217132"/>
            <a:ext cx="5144810" cy="30714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2000" b="0" i="0" dirty="0">
              <a:solidFill>
                <a:srgbClr val="404040"/>
              </a:solidFill>
              <a:effectLst/>
              <a:latin typeface="UD デジタル 教科書体 N-R" panose="02020400000000000000" pitchFamily="17" charset="-128"/>
              <a:ea typeface="UD デジタル 教科書体 N-R" panose="02020400000000000000" pitchFamily="17" charset="-128"/>
            </a:endParaRPr>
          </a:p>
        </p:txBody>
      </p:sp>
      <p:sp>
        <p:nvSpPr>
          <p:cNvPr id="21" name="テキスト ボックス 20">
            <a:extLst>
              <a:ext uri="{FF2B5EF4-FFF2-40B4-BE49-F238E27FC236}">
                <a16:creationId xmlns:a16="http://schemas.microsoft.com/office/drawing/2014/main" id="{E88C62FD-BD4A-5237-AB56-6E822067B7B5}"/>
              </a:ext>
            </a:extLst>
          </p:cNvPr>
          <p:cNvSpPr txBox="1"/>
          <p:nvPr/>
        </p:nvSpPr>
        <p:spPr>
          <a:xfrm>
            <a:off x="1979632" y="2274837"/>
            <a:ext cx="8018616" cy="2739211"/>
          </a:xfrm>
          <a:prstGeom prst="rect">
            <a:avLst/>
          </a:prstGeom>
          <a:noFill/>
        </p:spPr>
        <p:txBody>
          <a:bodyPr wrap="square">
            <a:spAutoFit/>
          </a:bodyPr>
          <a:lstStyle/>
          <a:p>
            <a:r>
              <a:rPr lang="en-US" altLang="ja-JP" sz="4400" b="1" dirty="0">
                <a:latin typeface="UD デジタル 教科書体 N-R" panose="02020400000000000000" pitchFamily="17" charset="-128"/>
                <a:ea typeface="UD デジタル 教科書体 N-R" panose="02020400000000000000" pitchFamily="17" charset="-128"/>
              </a:rPr>
              <a:t>Mission</a:t>
            </a:r>
          </a:p>
          <a:p>
            <a:endParaRPr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2800" b="1" dirty="0">
                <a:latin typeface="UD デジタル 教科書体 N-R" panose="02020400000000000000" pitchFamily="17" charset="-128"/>
                <a:ea typeface="UD デジタル 教科書体 N-R" panose="02020400000000000000" pitchFamily="17" charset="-128"/>
              </a:rPr>
              <a:t>未就学児と小学生の子を持つ親御様に「正しいお金の知識と考え方」を提供する事により一人でも多くの地域の人達の資産形成に寄与する。</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2800" b="1" dirty="0">
              <a:latin typeface="UD デジタル 教科書体 N-R" panose="02020400000000000000" pitchFamily="17" charset="-128"/>
              <a:ea typeface="UD デジタル 教科書体 N-R" panose="02020400000000000000" pitchFamily="17" charset="-128"/>
            </a:endParaRPr>
          </a:p>
        </p:txBody>
      </p:sp>
      <p:grpSp>
        <p:nvGrpSpPr>
          <p:cNvPr id="7" name="グループ化 6">
            <a:extLst>
              <a:ext uri="{FF2B5EF4-FFF2-40B4-BE49-F238E27FC236}">
                <a16:creationId xmlns:a16="http://schemas.microsoft.com/office/drawing/2014/main" id="{8912DDE4-BF42-3A8B-CE21-086492EBAE16}"/>
              </a:ext>
            </a:extLst>
          </p:cNvPr>
          <p:cNvGrpSpPr/>
          <p:nvPr/>
        </p:nvGrpSpPr>
        <p:grpSpPr>
          <a:xfrm>
            <a:off x="174487" y="239403"/>
            <a:ext cx="1313492" cy="727579"/>
            <a:chOff x="7534275" y="368755"/>
            <a:chExt cx="4362450" cy="2031399"/>
          </a:xfrm>
        </p:grpSpPr>
        <p:sp>
          <p:nvSpPr>
            <p:cNvPr id="8" name="正方形/長方形 7">
              <a:extLst>
                <a:ext uri="{FF2B5EF4-FFF2-40B4-BE49-F238E27FC236}">
                  <a16:creationId xmlns:a16="http://schemas.microsoft.com/office/drawing/2014/main" id="{56BECFCE-5203-009E-26DB-A9B1588012EC}"/>
                </a:ext>
              </a:extLst>
            </p:cNvPr>
            <p:cNvSpPr/>
            <p:nvPr userDrawn="1"/>
          </p:nvSpPr>
          <p:spPr>
            <a:xfrm>
              <a:off x="7534275" y="368755"/>
              <a:ext cx="4362450" cy="2031399"/>
            </a:xfrm>
            <a:prstGeom prst="rect">
              <a:avLst/>
            </a:prstGeom>
            <a:solidFill>
              <a:srgbClr val="F6D0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QR コード&#10;&#10;自動的に生成された説明">
              <a:extLst>
                <a:ext uri="{FF2B5EF4-FFF2-40B4-BE49-F238E27FC236}">
                  <a16:creationId xmlns:a16="http://schemas.microsoft.com/office/drawing/2014/main" id="{D0C95780-000B-4AF2-C523-59AEC352FCFF}"/>
                </a:ext>
              </a:extLst>
            </p:cNvPr>
            <p:cNvPicPr>
              <a:picLocks noChangeAspect="1"/>
            </p:cNvPicPr>
            <p:nvPr userDrawn="1"/>
          </p:nvPicPr>
          <p:blipFill rotWithShape="1">
            <a:blip r:embed="rId4"/>
            <a:srcRect l="32055"/>
            <a:stretch/>
          </p:blipFill>
          <p:spPr>
            <a:xfrm>
              <a:off x="7705725" y="595518"/>
              <a:ext cx="4037885" cy="1587196"/>
            </a:xfrm>
            <a:prstGeom prst="rect">
              <a:avLst/>
            </a:prstGeom>
          </p:spPr>
        </p:pic>
      </p:grpSp>
    </p:spTree>
    <p:extLst>
      <p:ext uri="{BB962C8B-B14F-4D97-AF65-F5344CB8AC3E}">
        <p14:creationId xmlns:p14="http://schemas.microsoft.com/office/powerpoint/2010/main" val="13650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2D0554-1C70-FFF7-4E5A-78F8679C09F1}"/>
              </a:ext>
            </a:extLst>
          </p:cNvPr>
          <p:cNvSpPr/>
          <p:nvPr/>
        </p:nvSpPr>
        <p:spPr>
          <a:xfrm>
            <a:off x="1621821" y="1614827"/>
            <a:ext cx="944038" cy="5243174"/>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TextBox 21">
            <a:extLst>
              <a:ext uri="{FF2B5EF4-FFF2-40B4-BE49-F238E27FC236}">
                <a16:creationId xmlns:a16="http://schemas.microsoft.com/office/drawing/2014/main" id="{0E5C9A3A-745A-7A66-93B4-5D02078C040F}"/>
              </a:ext>
            </a:extLst>
          </p:cNvPr>
          <p:cNvSpPr txBox="1"/>
          <p:nvPr/>
        </p:nvSpPr>
        <p:spPr>
          <a:xfrm>
            <a:off x="3124438" y="3328752"/>
            <a:ext cx="2031325" cy="646331"/>
          </a:xfrm>
          <a:prstGeom prst="rect">
            <a:avLst/>
          </a:prstGeom>
        </p:spPr>
        <p:txBody>
          <a:bodyPr wrap="none" rtlCol="0">
            <a:spAutoFit/>
          </a:bodyPr>
          <a:lstStyle>
            <a:defPPr>
              <a:defRPr lang="ja-JP"/>
            </a:defPPr>
            <a:lvl1pPr>
              <a:defRPr sz="2400">
                <a:solidFill>
                  <a:schemeClr val="tx2"/>
                </a:solidFill>
                <a:latin typeface="Yu Gothic" panose="020B0400000000000000" pitchFamily="34" charset="-128"/>
                <a:ea typeface="Yu Gothic" panose="020B0400000000000000" pitchFamily="34" charset="-128"/>
                <a:cs typeface="Lato" panose="020F0502020204030203" pitchFamily="34" charset="0"/>
              </a:defRPr>
            </a:lvl1pPr>
          </a:lstStyle>
          <a:p>
            <a:r>
              <a:rPr lang="ja-JP" altLang="en-US"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rPr>
              <a:t>講師心得</a:t>
            </a:r>
            <a:endParaRPr lang="en-US" altLang="ja-JP" sz="3600" b="1" dirty="0">
              <a:solidFill>
                <a:schemeClr val="bg1">
                  <a:lumMod val="95000"/>
                </a:schemeClr>
              </a:solidFill>
              <a:latin typeface="UD デジタル 教科書体 N-R" panose="02020400000000000000" pitchFamily="17" charset="-128"/>
              <a:ea typeface="UD デジタル 教科書体 N-R" panose="02020400000000000000" pitchFamily="17" charset="-128"/>
            </a:endParaRPr>
          </a:p>
        </p:txBody>
      </p:sp>
      <p:grpSp>
        <p:nvGrpSpPr>
          <p:cNvPr id="6" name="グループ化 5">
            <a:extLst>
              <a:ext uri="{FF2B5EF4-FFF2-40B4-BE49-F238E27FC236}">
                <a16:creationId xmlns:a16="http://schemas.microsoft.com/office/drawing/2014/main" id="{9A1DDD43-66E1-652A-58D5-19333FF3134A}"/>
              </a:ext>
            </a:extLst>
          </p:cNvPr>
          <p:cNvGrpSpPr/>
          <p:nvPr/>
        </p:nvGrpSpPr>
        <p:grpSpPr>
          <a:xfrm>
            <a:off x="1717498" y="389005"/>
            <a:ext cx="4378502" cy="286195"/>
            <a:chOff x="1914317" y="1250155"/>
            <a:chExt cx="2293789" cy="286195"/>
          </a:xfrm>
        </p:grpSpPr>
        <p:sp>
          <p:nvSpPr>
            <p:cNvPr id="7" name="正方形/長方形 6">
              <a:extLst>
                <a:ext uri="{FF2B5EF4-FFF2-40B4-BE49-F238E27FC236}">
                  <a16:creationId xmlns:a16="http://schemas.microsoft.com/office/drawing/2014/main" id="{9460D3DE-43AD-6D5A-2FC0-9B5DC0A79A37}"/>
                </a:ext>
              </a:extLst>
            </p:cNvPr>
            <p:cNvSpPr/>
            <p:nvPr/>
          </p:nvSpPr>
          <p:spPr>
            <a:xfrm>
              <a:off x="1986643" y="1420586"/>
              <a:ext cx="2090833" cy="115764"/>
            </a:xfrm>
            <a:prstGeom prst="rect">
              <a:avLst/>
            </a:prstGeom>
            <a:solidFill>
              <a:srgbClr val="F6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5">
              <a:extLst>
                <a:ext uri="{FF2B5EF4-FFF2-40B4-BE49-F238E27FC236}">
                  <a16:creationId xmlns:a16="http://schemas.microsoft.com/office/drawing/2014/main" id="{FE3C1EC8-093E-3DD4-772C-8D9EA90056FE}"/>
                </a:ext>
              </a:extLst>
            </p:cNvPr>
            <p:cNvSpPr txBox="1">
              <a:spLocks/>
            </p:cNvSpPr>
            <p:nvPr/>
          </p:nvSpPr>
          <p:spPr>
            <a:xfrm>
              <a:off x="1914317" y="1250155"/>
              <a:ext cx="2293789" cy="211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rPr>
                <a:t>パパマママネティ講師セミナーの流れ</a:t>
              </a:r>
              <a:endParaRPr kumimoji="1" lang="en-US" altLang="ja-JP" sz="1800" b="1" dirty="0">
                <a:solidFill>
                  <a:schemeClr val="tx1">
                    <a:lumMod val="75000"/>
                  </a:schemeClr>
                </a:solidFill>
                <a:latin typeface="UD デジタル 教科書体 N-R" panose="02020400000000000000" pitchFamily="17" charset="-128"/>
                <a:ea typeface="UD デジタル 教科書体 N-R" panose="02020400000000000000" pitchFamily="17" charset="-128"/>
              </a:endParaRPr>
            </a:p>
          </p:txBody>
        </p:sp>
      </p:grpSp>
      <p:sp>
        <p:nvSpPr>
          <p:cNvPr id="10" name="テキスト ボックス 9">
            <a:extLst>
              <a:ext uri="{FF2B5EF4-FFF2-40B4-BE49-F238E27FC236}">
                <a16:creationId xmlns:a16="http://schemas.microsoft.com/office/drawing/2014/main" id="{B339604D-A1A4-BDFE-1D27-915B22C98E0E}"/>
              </a:ext>
            </a:extLst>
          </p:cNvPr>
          <p:cNvSpPr txBox="1"/>
          <p:nvPr/>
        </p:nvSpPr>
        <p:spPr>
          <a:xfrm>
            <a:off x="1428998" y="2820920"/>
            <a:ext cx="11649452" cy="1015663"/>
          </a:xfrm>
          <a:prstGeom prst="rect">
            <a:avLst/>
          </a:prstGeom>
          <a:noFill/>
        </p:spPr>
        <p:txBody>
          <a:bodyPr wrap="square">
            <a:spAutoFit/>
          </a:bodyPr>
          <a:lstStyle/>
          <a:p>
            <a:r>
              <a:rPr lang="ja-JP" altLang="en-US" sz="6000" b="1" dirty="0">
                <a:latin typeface="UD デジタル 教科書体 N-R" panose="02020400000000000000" pitchFamily="17" charset="-128"/>
                <a:ea typeface="UD デジタル 教科書体 N-R" panose="02020400000000000000" pitchFamily="17" charset="-128"/>
              </a:rPr>
              <a:t>第</a:t>
            </a:r>
            <a:r>
              <a:rPr lang="en-US" altLang="ja-JP" sz="6000" b="1" dirty="0">
                <a:latin typeface="UD デジタル 教科書体 N-R" panose="02020400000000000000" pitchFamily="17" charset="-128"/>
                <a:ea typeface="UD デジタル 教科書体 N-R" panose="02020400000000000000" pitchFamily="17" charset="-128"/>
              </a:rPr>
              <a:t>1</a:t>
            </a:r>
            <a:r>
              <a:rPr lang="ja-JP" altLang="en-US" sz="6000" b="1" dirty="0">
                <a:latin typeface="UD デジタル 教科書体 N-R" panose="02020400000000000000" pitchFamily="17" charset="-128"/>
                <a:ea typeface="UD デジタル 教科書体 N-R" panose="02020400000000000000" pitchFamily="17" charset="-128"/>
              </a:rPr>
              <a:t>期生の皆様の自己紹介</a:t>
            </a:r>
            <a:endParaRPr lang="en-US" altLang="ja-JP" sz="6000" b="1"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1589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temp-business-1">
      <a:dk1>
        <a:srgbClr val="515151"/>
      </a:dk1>
      <a:lt1>
        <a:srgbClr val="FFFFFF"/>
      </a:lt1>
      <a:dk2>
        <a:srgbClr val="363E48"/>
      </a:dk2>
      <a:lt2>
        <a:srgbClr val="FFFFFF"/>
      </a:lt2>
      <a:accent1>
        <a:srgbClr val="FD6068"/>
      </a:accent1>
      <a:accent2>
        <a:srgbClr val="244D88"/>
      </a:accent2>
      <a:accent3>
        <a:srgbClr val="5D739A"/>
      </a:accent3>
      <a:accent4>
        <a:srgbClr val="6997AF"/>
      </a:accent4>
      <a:accent5>
        <a:srgbClr val="83ACB6"/>
      </a:accent5>
      <a:accent6>
        <a:srgbClr val="6F8083"/>
      </a:accent6>
      <a:hlink>
        <a:srgbClr val="DE69AE"/>
      </a:hlink>
      <a:folHlink>
        <a:srgbClr val="8C8C8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40234</TotalTime>
  <Words>2032</Words>
  <Application>Microsoft Office PowerPoint</Application>
  <PresentationFormat>ワイド画面</PresentationFormat>
  <Paragraphs>294</Paragraphs>
  <Slides>32</Slides>
  <Notes>32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32</vt:i4>
      </vt:variant>
    </vt:vector>
  </HeadingPairs>
  <TitlesOfParts>
    <vt:vector size="40" baseType="lpstr">
      <vt:lpstr>-apple-system</vt:lpstr>
      <vt:lpstr>HG丸ｺﾞｼｯｸM-PRO</vt:lpstr>
      <vt:lpstr>UD デジタル 教科書体 N-R</vt:lpstr>
      <vt:lpstr>游ゴシック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高村 勇太</dc:creator>
  <cp:lastModifiedBy>竜平 幸坂</cp:lastModifiedBy>
  <cp:revision>152</cp:revision>
  <cp:lastPrinted>2024-07-09T07:17:35Z</cp:lastPrinted>
  <dcterms:created xsi:type="dcterms:W3CDTF">2020-12-28T07:13:52Z</dcterms:created>
  <dcterms:modified xsi:type="dcterms:W3CDTF">2024-07-26T05:40:38Z</dcterms:modified>
</cp:coreProperties>
</file>